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2" r:id="rId1"/>
    <p:sldMasterId id="2147483693" r:id="rId2"/>
    <p:sldMasterId id="2147483694" r:id="rId3"/>
  </p:sldMasterIdLst>
  <p:notesMasterIdLst>
    <p:notesMasterId r:id="rId14"/>
  </p:notesMasterIdLst>
  <p:sldIdLst>
    <p:sldId id="257" r:id="rId4"/>
    <p:sldId id="272" r:id="rId5"/>
    <p:sldId id="263" r:id="rId6"/>
    <p:sldId id="265" r:id="rId7"/>
    <p:sldId id="260" r:id="rId8"/>
    <p:sldId id="266" r:id="rId9"/>
    <p:sldId id="267" r:id="rId10"/>
    <p:sldId id="268" r:id="rId11"/>
    <p:sldId id="269" r:id="rId12"/>
    <p:sldId id="271" r:id="rId13"/>
  </p:sldIdLst>
  <p:sldSz cx="9144000" cy="5143500" type="screen16x9"/>
  <p:notesSz cx="6858000" cy="9144000"/>
  <p:embeddedFontLst>
    <p:embeddedFont>
      <p:font typeface="Calibri" panose="020F0502020204030204" pitchFamily="34" charset="0"/>
      <p:regular r:id="rId15"/>
      <p:bold r:id="rId16"/>
      <p:italic r:id="rId17"/>
      <p:boldItalic r:id="rId18"/>
    </p:embeddedFont>
    <p:embeddedFont>
      <p:font typeface="Dosis" panose="020B0604020202020204" charset="0"/>
      <p:regular r:id="rId19"/>
      <p:bold r:id="rId20"/>
    </p:embeddedFont>
    <p:embeddedFont>
      <p:font typeface="Roboto" panose="020B0604020202020204" charset="0"/>
      <p:regular r:id="rId21"/>
      <p:bold r:id="rId22"/>
      <p:italic r:id="rId23"/>
      <p:boldItalic r:id="rId24"/>
    </p:embeddedFont>
    <p:embeddedFont>
      <p:font typeface="Roboto Black" panose="020B0604020202020204" charset="0"/>
      <p:bold r:id="rId25"/>
      <p:boldItalic r:id="rId26"/>
    </p:embeddedFont>
    <p:embeddedFont>
      <p:font typeface="Roboto Thin" panose="020B0604020202020204"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95269"/>
    <a:srgbClr val="0066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628B589-4659-4227-9C68-565DD4A46BFE}">
  <a:tblStyle styleId="{8628B589-4659-4227-9C68-565DD4A46BF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2" autoAdjust="0"/>
    <p:restoredTop sz="94620" autoAdjust="0"/>
  </p:normalViewPr>
  <p:slideViewPr>
    <p:cSldViewPr snapToGrid="0">
      <p:cViewPr varScale="1">
        <p:scale>
          <a:sx n="138" d="100"/>
          <a:sy n="138" d="100"/>
        </p:scale>
        <p:origin x="756" y="120"/>
      </p:cViewPr>
      <p:guideLst>
        <p:guide orient="horz" pos="1620"/>
        <p:guide pos="2880"/>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Master" Target="slideMasters/slideMaster3.xml"/><Relationship Id="rId21" Type="http://schemas.openxmlformats.org/officeDocument/2006/relationships/font" Target="fonts/font7.fntdata"/><Relationship Id="rId34" Type="http://schemas.openxmlformats.org/officeDocument/2006/relationships/tableStyles" Target="tableStyle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font" Target="fonts/font3.fntdata"/><Relationship Id="rId25" Type="http://schemas.openxmlformats.org/officeDocument/2006/relationships/font" Target="fonts/font11.fntdata"/><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10.fntdata"/><Relationship Id="rId32" Type="http://schemas.openxmlformats.org/officeDocument/2006/relationships/viewProps" Target="viewProps.xml"/><Relationship Id="rId5" Type="http://schemas.openxmlformats.org/officeDocument/2006/relationships/slide" Target="slides/slide2.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font" Target="fonts/font14.fntdata"/><Relationship Id="rId10" Type="http://schemas.openxmlformats.org/officeDocument/2006/relationships/slide" Target="slides/slide7.xml"/><Relationship Id="rId19" Type="http://schemas.openxmlformats.org/officeDocument/2006/relationships/font" Target="fonts/font5.fntdata"/><Relationship Id="rId31" Type="http://schemas.openxmlformats.org/officeDocument/2006/relationships/presProps" Target="pres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font" Target="fonts/font16.fntdata"/></Relationships>
</file>

<file path=ppt/diagrams/colors1.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7E7DAC9-6F6B-47BE-901A-3546C84025AC}" type="doc">
      <dgm:prSet loTypeId="urn:microsoft.com/office/officeart/2005/8/layout/process5" loCatId="process" qsTypeId="urn:microsoft.com/office/officeart/2005/8/quickstyle/simple1" qsCatId="simple" csTypeId="urn:microsoft.com/office/officeart/2005/8/colors/colorful3" csCatId="colorful" phldr="1"/>
      <dgm:spPr/>
      <dgm:t>
        <a:bodyPr/>
        <a:lstStyle/>
        <a:p>
          <a:endParaRPr lang="en-US"/>
        </a:p>
      </dgm:t>
    </dgm:pt>
    <dgm:pt modelId="{244FD7A6-BD4F-45D8-AA20-B8E9D946FF63}">
      <dgm:prSet phldrT="[Text]" custT="1"/>
      <dgm:spPr>
        <a:solidFill>
          <a:srgbClr val="295269"/>
        </a:solidFill>
      </dgm:spPr>
      <dgm:t>
        <a:bodyPr/>
        <a:lstStyle/>
        <a:p>
          <a:endParaRPr lang="en-US" sz="1100" b="1" dirty="0">
            <a:latin typeface="Roboto" panose="020B0604020202020204" charset="0"/>
            <a:ea typeface="Roboto" panose="020B0604020202020204" charset="0"/>
          </a:endParaRPr>
        </a:p>
        <a:p>
          <a:endParaRPr lang="en-US" sz="1100" b="1" dirty="0">
            <a:latin typeface="Roboto" panose="020B0604020202020204" charset="0"/>
            <a:ea typeface="Roboto" panose="020B0604020202020204" charset="0"/>
          </a:endParaRPr>
        </a:p>
        <a:p>
          <a:r>
            <a:rPr lang="en-US" sz="1500" b="1" dirty="0">
              <a:latin typeface="Roboto" panose="020B0604020202020204" charset="0"/>
              <a:ea typeface="Roboto" panose="020B0604020202020204" charset="0"/>
            </a:rPr>
            <a:t>SOURCE</a:t>
          </a:r>
        </a:p>
        <a:p>
          <a:r>
            <a:rPr lang="en-US" sz="1100" b="1" dirty="0">
              <a:latin typeface="Roboto" panose="020B0604020202020204" charset="0"/>
              <a:ea typeface="Roboto" panose="020B0604020202020204" charset="0"/>
            </a:rPr>
            <a:t>Medium or NY Times</a:t>
          </a:r>
        </a:p>
        <a:p>
          <a:endParaRPr lang="en-US" sz="1100" b="1" dirty="0">
            <a:latin typeface="Roboto" panose="020B0604020202020204" charset="0"/>
            <a:ea typeface="Roboto" panose="020B0604020202020204" charset="0"/>
          </a:endParaRPr>
        </a:p>
        <a:p>
          <a:endParaRPr lang="en-US" sz="1100" dirty="0">
            <a:latin typeface="Roboto" panose="020B0604020202020204" charset="0"/>
            <a:ea typeface="Roboto" panose="020B0604020202020204" charset="0"/>
          </a:endParaRPr>
        </a:p>
      </dgm:t>
    </dgm:pt>
    <dgm:pt modelId="{DFDBAA22-99D8-426A-9EEF-664933EC73FA}" type="parTrans" cxnId="{DFEC90FF-5DA4-4DAA-87DE-95163E64AF70}">
      <dgm:prSet/>
      <dgm:spPr/>
      <dgm:t>
        <a:bodyPr/>
        <a:lstStyle/>
        <a:p>
          <a:endParaRPr lang="en-US"/>
        </a:p>
      </dgm:t>
    </dgm:pt>
    <dgm:pt modelId="{E761775E-97FE-4B8E-B629-5AA4A577905C}" type="sibTrans" cxnId="{DFEC90FF-5DA4-4DAA-87DE-95163E64AF70}">
      <dgm:prSet/>
      <dgm:spPr/>
      <dgm:t>
        <a:bodyPr/>
        <a:lstStyle/>
        <a:p>
          <a:endParaRPr lang="en-US"/>
        </a:p>
      </dgm:t>
    </dgm:pt>
    <dgm:pt modelId="{9710DEF4-7418-49CC-8867-1B1562F36331}">
      <dgm:prSet phldrT="[Text]" custT="1"/>
      <dgm:spPr/>
      <dgm:t>
        <a:bodyPr/>
        <a:lstStyle/>
        <a:p>
          <a:r>
            <a:rPr lang="en-US" sz="1500" b="1" dirty="0"/>
            <a:t>First Touch Campaign</a:t>
          </a:r>
        </a:p>
        <a:p>
          <a:r>
            <a:rPr lang="en-US" sz="800" b="1" dirty="0"/>
            <a:t>Interview with CoolTShirts</a:t>
          </a:r>
        </a:p>
        <a:p>
          <a:r>
            <a:rPr lang="en-US" sz="800" b="1" dirty="0"/>
            <a:t> Founder or Getting to Know Cool Shirts</a:t>
          </a:r>
        </a:p>
      </dgm:t>
    </dgm:pt>
    <dgm:pt modelId="{E2EA3A85-8827-4A8D-B030-1A590585F69C}" type="parTrans" cxnId="{34591A38-3DE5-4894-9618-6FF1C108CC51}">
      <dgm:prSet/>
      <dgm:spPr/>
      <dgm:t>
        <a:bodyPr/>
        <a:lstStyle/>
        <a:p>
          <a:endParaRPr lang="en-US"/>
        </a:p>
      </dgm:t>
    </dgm:pt>
    <dgm:pt modelId="{5DF4846E-E622-4854-A034-E58818B2A7DC}" type="sibTrans" cxnId="{34591A38-3DE5-4894-9618-6FF1C108CC51}">
      <dgm:prSet/>
      <dgm:spPr/>
      <dgm:t>
        <a:bodyPr/>
        <a:lstStyle/>
        <a:p>
          <a:endParaRPr lang="en-US"/>
        </a:p>
      </dgm:t>
    </dgm:pt>
    <dgm:pt modelId="{C342E712-077A-4388-B5FC-A93B08DAB2B6}">
      <dgm:prSet phldrT="[Text]" custT="1"/>
      <dgm:spPr/>
      <dgm:t>
        <a:bodyPr/>
        <a:lstStyle/>
        <a:p>
          <a:endParaRPr lang="en-US" sz="1500" b="1" dirty="0"/>
        </a:p>
        <a:p>
          <a:r>
            <a:rPr lang="en-US" sz="1500" b="1" dirty="0"/>
            <a:t>Last Touch Campaign</a:t>
          </a:r>
        </a:p>
        <a:p>
          <a:r>
            <a:rPr lang="en-US" sz="800" b="1" dirty="0"/>
            <a:t>Visitors came back through retargeting ads or Weekly Newsletters</a:t>
          </a:r>
        </a:p>
        <a:p>
          <a:endParaRPr lang="en-US" sz="1500" b="1" dirty="0"/>
        </a:p>
      </dgm:t>
    </dgm:pt>
    <dgm:pt modelId="{532330F6-B8B7-4D73-A43C-9FEFB0F3B3A2}" type="parTrans" cxnId="{2DCE733E-861D-4A55-B285-5B1B70C70F91}">
      <dgm:prSet/>
      <dgm:spPr/>
      <dgm:t>
        <a:bodyPr/>
        <a:lstStyle/>
        <a:p>
          <a:endParaRPr lang="en-US"/>
        </a:p>
      </dgm:t>
    </dgm:pt>
    <dgm:pt modelId="{428AE732-81FA-49D3-B644-68AD0FFC6CAA}" type="sibTrans" cxnId="{2DCE733E-861D-4A55-B285-5B1B70C70F91}">
      <dgm:prSet/>
      <dgm:spPr/>
      <dgm:t>
        <a:bodyPr/>
        <a:lstStyle/>
        <a:p>
          <a:endParaRPr lang="en-US"/>
        </a:p>
      </dgm:t>
    </dgm:pt>
    <dgm:pt modelId="{2342ABB5-0A26-4C04-BA9F-1DCCB8433263}">
      <dgm:prSet phldrT="[Text]" custT="1"/>
      <dgm:spPr/>
      <dgm:t>
        <a:bodyPr/>
        <a:lstStyle/>
        <a:p>
          <a:r>
            <a:rPr lang="en-US" sz="1500" b="1" dirty="0">
              <a:latin typeface="Roboto" panose="020B0604020202020204" charset="0"/>
              <a:ea typeface="Roboto" panose="020B0604020202020204" charset="0"/>
            </a:rPr>
            <a:t>Purchases</a:t>
          </a:r>
        </a:p>
        <a:p>
          <a:r>
            <a:rPr lang="en-US" sz="800" b="1" dirty="0">
              <a:latin typeface="Roboto" panose="020B0604020202020204" charset="0"/>
              <a:ea typeface="Roboto" panose="020B0604020202020204" charset="0"/>
            </a:rPr>
            <a:t>18% of customers Purchased something from the CoolTshirts site.</a:t>
          </a:r>
        </a:p>
      </dgm:t>
    </dgm:pt>
    <dgm:pt modelId="{7F6E3769-4DFA-418A-B49C-AE2C5D031611}" type="parTrans" cxnId="{78E460AD-9F8C-4F93-B7FC-6B48F8B8CFA4}">
      <dgm:prSet/>
      <dgm:spPr/>
      <dgm:t>
        <a:bodyPr/>
        <a:lstStyle/>
        <a:p>
          <a:endParaRPr lang="en-US"/>
        </a:p>
      </dgm:t>
    </dgm:pt>
    <dgm:pt modelId="{EA506AC5-89F9-4096-A467-10DF34B8E3C8}" type="sibTrans" cxnId="{78E460AD-9F8C-4F93-B7FC-6B48F8B8CFA4}">
      <dgm:prSet/>
      <dgm:spPr/>
      <dgm:t>
        <a:bodyPr/>
        <a:lstStyle/>
        <a:p>
          <a:endParaRPr lang="en-US"/>
        </a:p>
      </dgm:t>
    </dgm:pt>
    <dgm:pt modelId="{9608B8A3-E4E7-4C1C-8617-361B9105A902}">
      <dgm:prSet phldrT="[Text]" custT="1"/>
      <dgm:spPr/>
      <dgm:t>
        <a:bodyPr/>
        <a:lstStyle/>
        <a:p>
          <a:r>
            <a:rPr lang="en-US" sz="1500" b="1" dirty="0" err="1"/>
            <a:t>Revists</a:t>
          </a:r>
          <a:endParaRPr lang="en-US" sz="1500" b="1" dirty="0"/>
        </a:p>
        <a:p>
          <a:r>
            <a:rPr lang="en-US" sz="800" b="1" dirty="0"/>
            <a:t>Continuous revisits through successful analysis of correct campaigns in relation to sources</a:t>
          </a:r>
        </a:p>
      </dgm:t>
    </dgm:pt>
    <dgm:pt modelId="{DC679870-44D1-4301-8DDD-93D7A4BCF9B0}" type="parTrans" cxnId="{1E4838E4-61C3-45B5-8626-9399166D1106}">
      <dgm:prSet/>
      <dgm:spPr/>
      <dgm:t>
        <a:bodyPr/>
        <a:lstStyle/>
        <a:p>
          <a:endParaRPr lang="en-US"/>
        </a:p>
      </dgm:t>
    </dgm:pt>
    <dgm:pt modelId="{8F01EF83-4DC6-48F8-B791-9CC22A48A6C5}" type="sibTrans" cxnId="{1E4838E4-61C3-45B5-8626-9399166D1106}">
      <dgm:prSet/>
      <dgm:spPr/>
      <dgm:t>
        <a:bodyPr/>
        <a:lstStyle/>
        <a:p>
          <a:endParaRPr lang="en-US"/>
        </a:p>
      </dgm:t>
    </dgm:pt>
    <dgm:pt modelId="{9210815B-3402-481A-80CC-B02C321952E4}" type="pres">
      <dgm:prSet presAssocID="{47E7DAC9-6F6B-47BE-901A-3546C84025AC}" presName="diagram" presStyleCnt="0">
        <dgm:presLayoutVars>
          <dgm:dir/>
          <dgm:resizeHandles val="exact"/>
        </dgm:presLayoutVars>
      </dgm:prSet>
      <dgm:spPr/>
    </dgm:pt>
    <dgm:pt modelId="{C77EA443-CFA6-4D25-812D-1B64248507B6}" type="pres">
      <dgm:prSet presAssocID="{244FD7A6-BD4F-45D8-AA20-B8E9D946FF63}" presName="node" presStyleLbl="node1" presStyleIdx="0" presStyleCnt="5">
        <dgm:presLayoutVars>
          <dgm:bulletEnabled val="1"/>
        </dgm:presLayoutVars>
      </dgm:prSet>
      <dgm:spPr/>
    </dgm:pt>
    <dgm:pt modelId="{0896C670-983B-4EB1-AF13-06DE2615DB10}" type="pres">
      <dgm:prSet presAssocID="{E761775E-97FE-4B8E-B629-5AA4A577905C}" presName="sibTrans" presStyleLbl="sibTrans2D1" presStyleIdx="0" presStyleCnt="4"/>
      <dgm:spPr/>
    </dgm:pt>
    <dgm:pt modelId="{D7379434-6AAC-44D6-9F31-BCC3D0076BD8}" type="pres">
      <dgm:prSet presAssocID="{E761775E-97FE-4B8E-B629-5AA4A577905C}" presName="connectorText" presStyleLbl="sibTrans2D1" presStyleIdx="0" presStyleCnt="4"/>
      <dgm:spPr/>
    </dgm:pt>
    <dgm:pt modelId="{0465AFF8-DBEA-4610-8D71-55476D91A6F2}" type="pres">
      <dgm:prSet presAssocID="{9710DEF4-7418-49CC-8867-1B1562F36331}" presName="node" presStyleLbl="node1" presStyleIdx="1" presStyleCnt="5" custLinFactNeighborX="-1235">
        <dgm:presLayoutVars>
          <dgm:bulletEnabled val="1"/>
        </dgm:presLayoutVars>
      </dgm:prSet>
      <dgm:spPr/>
    </dgm:pt>
    <dgm:pt modelId="{BAC683DE-8362-4185-9918-22A1E5B223DE}" type="pres">
      <dgm:prSet presAssocID="{5DF4846E-E622-4854-A034-E58818B2A7DC}" presName="sibTrans" presStyleLbl="sibTrans2D1" presStyleIdx="1" presStyleCnt="4"/>
      <dgm:spPr/>
    </dgm:pt>
    <dgm:pt modelId="{7E92DED9-18BF-4AE2-A3F3-85FB971DF35F}" type="pres">
      <dgm:prSet presAssocID="{5DF4846E-E622-4854-A034-E58818B2A7DC}" presName="connectorText" presStyleLbl="sibTrans2D1" presStyleIdx="1" presStyleCnt="4"/>
      <dgm:spPr/>
    </dgm:pt>
    <dgm:pt modelId="{1D5610F2-5F93-41FA-AB99-3C0CE679D62C}" type="pres">
      <dgm:prSet presAssocID="{C342E712-077A-4388-B5FC-A93B08DAB2B6}" presName="node" presStyleLbl="node1" presStyleIdx="2" presStyleCnt="5">
        <dgm:presLayoutVars>
          <dgm:bulletEnabled val="1"/>
        </dgm:presLayoutVars>
      </dgm:prSet>
      <dgm:spPr/>
    </dgm:pt>
    <dgm:pt modelId="{D61C4BFE-AE17-4536-98D8-91C2530AD122}" type="pres">
      <dgm:prSet presAssocID="{428AE732-81FA-49D3-B644-68AD0FFC6CAA}" presName="sibTrans" presStyleLbl="sibTrans2D1" presStyleIdx="2" presStyleCnt="4"/>
      <dgm:spPr/>
    </dgm:pt>
    <dgm:pt modelId="{9F141870-CA80-48BB-AAF1-37FB86902A84}" type="pres">
      <dgm:prSet presAssocID="{428AE732-81FA-49D3-B644-68AD0FFC6CAA}" presName="connectorText" presStyleLbl="sibTrans2D1" presStyleIdx="2" presStyleCnt="4"/>
      <dgm:spPr/>
    </dgm:pt>
    <dgm:pt modelId="{1DE7C2E2-C1A8-4955-B9C3-4D21A322D926}" type="pres">
      <dgm:prSet presAssocID="{2342ABB5-0A26-4C04-BA9F-1DCCB8433263}" presName="node" presStyleLbl="node1" presStyleIdx="3" presStyleCnt="5">
        <dgm:presLayoutVars>
          <dgm:bulletEnabled val="1"/>
        </dgm:presLayoutVars>
      </dgm:prSet>
      <dgm:spPr/>
    </dgm:pt>
    <dgm:pt modelId="{A33FEB34-52D1-4DBB-85AF-38310BB0F6B9}" type="pres">
      <dgm:prSet presAssocID="{EA506AC5-89F9-4096-A467-10DF34B8E3C8}" presName="sibTrans" presStyleLbl="sibTrans2D1" presStyleIdx="3" presStyleCnt="4"/>
      <dgm:spPr/>
    </dgm:pt>
    <dgm:pt modelId="{727F2276-DAE4-4ED6-92D9-A93D4DF9593D}" type="pres">
      <dgm:prSet presAssocID="{EA506AC5-89F9-4096-A467-10DF34B8E3C8}" presName="connectorText" presStyleLbl="sibTrans2D1" presStyleIdx="3" presStyleCnt="4"/>
      <dgm:spPr/>
    </dgm:pt>
    <dgm:pt modelId="{E1D9DB97-3ADA-463C-B1AD-4A4FAF0FE989}" type="pres">
      <dgm:prSet presAssocID="{9608B8A3-E4E7-4C1C-8617-361B9105A902}" presName="node" presStyleLbl="node1" presStyleIdx="4" presStyleCnt="5">
        <dgm:presLayoutVars>
          <dgm:bulletEnabled val="1"/>
        </dgm:presLayoutVars>
      </dgm:prSet>
      <dgm:spPr/>
    </dgm:pt>
  </dgm:ptLst>
  <dgm:cxnLst>
    <dgm:cxn modelId="{1C939D01-314E-4F85-B6C8-710FD931417C}" type="presOf" srcId="{9608B8A3-E4E7-4C1C-8617-361B9105A902}" destId="{E1D9DB97-3ADA-463C-B1AD-4A4FAF0FE989}" srcOrd="0" destOrd="0" presId="urn:microsoft.com/office/officeart/2005/8/layout/process5"/>
    <dgm:cxn modelId="{59A95E08-BA02-47FF-9D7D-4A3F49085FC9}" type="presOf" srcId="{EA506AC5-89F9-4096-A467-10DF34B8E3C8}" destId="{A33FEB34-52D1-4DBB-85AF-38310BB0F6B9}" srcOrd="0" destOrd="0" presId="urn:microsoft.com/office/officeart/2005/8/layout/process5"/>
    <dgm:cxn modelId="{34591A38-3DE5-4894-9618-6FF1C108CC51}" srcId="{47E7DAC9-6F6B-47BE-901A-3546C84025AC}" destId="{9710DEF4-7418-49CC-8867-1B1562F36331}" srcOrd="1" destOrd="0" parTransId="{E2EA3A85-8827-4A8D-B030-1A590585F69C}" sibTransId="{5DF4846E-E622-4854-A034-E58818B2A7DC}"/>
    <dgm:cxn modelId="{2DCE733E-861D-4A55-B285-5B1B70C70F91}" srcId="{47E7DAC9-6F6B-47BE-901A-3546C84025AC}" destId="{C342E712-077A-4388-B5FC-A93B08DAB2B6}" srcOrd="2" destOrd="0" parTransId="{532330F6-B8B7-4D73-A43C-9FEFB0F3B3A2}" sibTransId="{428AE732-81FA-49D3-B644-68AD0FFC6CAA}"/>
    <dgm:cxn modelId="{0A35553E-D890-4D30-A7FD-0147673B4F5C}" type="presOf" srcId="{EA506AC5-89F9-4096-A467-10DF34B8E3C8}" destId="{727F2276-DAE4-4ED6-92D9-A93D4DF9593D}" srcOrd="1" destOrd="0" presId="urn:microsoft.com/office/officeart/2005/8/layout/process5"/>
    <dgm:cxn modelId="{AF7CEC61-0965-45E9-9E71-70A4BDC96A4C}" type="presOf" srcId="{2342ABB5-0A26-4C04-BA9F-1DCCB8433263}" destId="{1DE7C2E2-C1A8-4955-B9C3-4D21A322D926}" srcOrd="0" destOrd="0" presId="urn:microsoft.com/office/officeart/2005/8/layout/process5"/>
    <dgm:cxn modelId="{EA69C772-0BF0-4AED-965D-45C31F9D8612}" type="presOf" srcId="{E761775E-97FE-4B8E-B629-5AA4A577905C}" destId="{0896C670-983B-4EB1-AF13-06DE2615DB10}" srcOrd="0" destOrd="0" presId="urn:microsoft.com/office/officeart/2005/8/layout/process5"/>
    <dgm:cxn modelId="{A5B31574-CEDE-4305-86F1-4B668659A84D}" type="presOf" srcId="{C342E712-077A-4388-B5FC-A93B08DAB2B6}" destId="{1D5610F2-5F93-41FA-AB99-3C0CE679D62C}" srcOrd="0" destOrd="0" presId="urn:microsoft.com/office/officeart/2005/8/layout/process5"/>
    <dgm:cxn modelId="{64D470A1-710E-4ABE-81BE-7BA5A6C8920E}" type="presOf" srcId="{9710DEF4-7418-49CC-8867-1B1562F36331}" destId="{0465AFF8-DBEA-4610-8D71-55476D91A6F2}" srcOrd="0" destOrd="0" presId="urn:microsoft.com/office/officeart/2005/8/layout/process5"/>
    <dgm:cxn modelId="{4B5992A7-FF20-4209-A115-12FABCFB46AA}" type="presOf" srcId="{428AE732-81FA-49D3-B644-68AD0FFC6CAA}" destId="{D61C4BFE-AE17-4536-98D8-91C2530AD122}" srcOrd="0" destOrd="0" presId="urn:microsoft.com/office/officeart/2005/8/layout/process5"/>
    <dgm:cxn modelId="{D0DB18AC-DC04-42F0-B2B9-C30B58A4CFD7}" type="presOf" srcId="{5DF4846E-E622-4854-A034-E58818B2A7DC}" destId="{7E92DED9-18BF-4AE2-A3F3-85FB971DF35F}" srcOrd="1" destOrd="0" presId="urn:microsoft.com/office/officeart/2005/8/layout/process5"/>
    <dgm:cxn modelId="{78E460AD-9F8C-4F93-B7FC-6B48F8B8CFA4}" srcId="{47E7DAC9-6F6B-47BE-901A-3546C84025AC}" destId="{2342ABB5-0A26-4C04-BA9F-1DCCB8433263}" srcOrd="3" destOrd="0" parTransId="{7F6E3769-4DFA-418A-B49C-AE2C5D031611}" sibTransId="{EA506AC5-89F9-4096-A467-10DF34B8E3C8}"/>
    <dgm:cxn modelId="{1CC77DB2-9D77-409E-99B4-D7468E1EA012}" type="presOf" srcId="{E761775E-97FE-4B8E-B629-5AA4A577905C}" destId="{D7379434-6AAC-44D6-9F31-BCC3D0076BD8}" srcOrd="1" destOrd="0" presId="urn:microsoft.com/office/officeart/2005/8/layout/process5"/>
    <dgm:cxn modelId="{557591BA-C8BE-4659-8B3D-D9AF128852C5}" type="presOf" srcId="{428AE732-81FA-49D3-B644-68AD0FFC6CAA}" destId="{9F141870-CA80-48BB-AAF1-37FB86902A84}" srcOrd="1" destOrd="0" presId="urn:microsoft.com/office/officeart/2005/8/layout/process5"/>
    <dgm:cxn modelId="{E77536E0-7F30-4BF9-A154-BE514749C6CF}" type="presOf" srcId="{244FD7A6-BD4F-45D8-AA20-B8E9D946FF63}" destId="{C77EA443-CFA6-4D25-812D-1B64248507B6}" srcOrd="0" destOrd="0" presId="urn:microsoft.com/office/officeart/2005/8/layout/process5"/>
    <dgm:cxn modelId="{1E4838E4-61C3-45B5-8626-9399166D1106}" srcId="{47E7DAC9-6F6B-47BE-901A-3546C84025AC}" destId="{9608B8A3-E4E7-4C1C-8617-361B9105A902}" srcOrd="4" destOrd="0" parTransId="{DC679870-44D1-4301-8DDD-93D7A4BCF9B0}" sibTransId="{8F01EF83-4DC6-48F8-B791-9CC22A48A6C5}"/>
    <dgm:cxn modelId="{FCFED3F3-A7CA-4C62-B20B-5E168A019552}" type="presOf" srcId="{47E7DAC9-6F6B-47BE-901A-3546C84025AC}" destId="{9210815B-3402-481A-80CC-B02C321952E4}" srcOrd="0" destOrd="0" presId="urn:microsoft.com/office/officeart/2005/8/layout/process5"/>
    <dgm:cxn modelId="{D5CADAF5-2758-4B21-89DA-0FE35D862018}" type="presOf" srcId="{5DF4846E-E622-4854-A034-E58818B2A7DC}" destId="{BAC683DE-8362-4185-9918-22A1E5B223DE}" srcOrd="0" destOrd="0" presId="urn:microsoft.com/office/officeart/2005/8/layout/process5"/>
    <dgm:cxn modelId="{DFEC90FF-5DA4-4DAA-87DE-95163E64AF70}" srcId="{47E7DAC9-6F6B-47BE-901A-3546C84025AC}" destId="{244FD7A6-BD4F-45D8-AA20-B8E9D946FF63}" srcOrd="0" destOrd="0" parTransId="{DFDBAA22-99D8-426A-9EEF-664933EC73FA}" sibTransId="{E761775E-97FE-4B8E-B629-5AA4A577905C}"/>
    <dgm:cxn modelId="{17C4D663-F73B-4A1C-B1E4-E20827252A13}" type="presParOf" srcId="{9210815B-3402-481A-80CC-B02C321952E4}" destId="{C77EA443-CFA6-4D25-812D-1B64248507B6}" srcOrd="0" destOrd="0" presId="urn:microsoft.com/office/officeart/2005/8/layout/process5"/>
    <dgm:cxn modelId="{5E45392A-EC1C-41D3-9A3C-E4EFA2C4B895}" type="presParOf" srcId="{9210815B-3402-481A-80CC-B02C321952E4}" destId="{0896C670-983B-4EB1-AF13-06DE2615DB10}" srcOrd="1" destOrd="0" presId="urn:microsoft.com/office/officeart/2005/8/layout/process5"/>
    <dgm:cxn modelId="{FD8EAD5B-AEF5-4A78-AE91-652E8C31A44F}" type="presParOf" srcId="{0896C670-983B-4EB1-AF13-06DE2615DB10}" destId="{D7379434-6AAC-44D6-9F31-BCC3D0076BD8}" srcOrd="0" destOrd="0" presId="urn:microsoft.com/office/officeart/2005/8/layout/process5"/>
    <dgm:cxn modelId="{F07D36AA-9D68-4254-ADA6-08986E6C3027}" type="presParOf" srcId="{9210815B-3402-481A-80CC-B02C321952E4}" destId="{0465AFF8-DBEA-4610-8D71-55476D91A6F2}" srcOrd="2" destOrd="0" presId="urn:microsoft.com/office/officeart/2005/8/layout/process5"/>
    <dgm:cxn modelId="{765284E8-63CE-4503-9F5F-A3872AFC74C1}" type="presParOf" srcId="{9210815B-3402-481A-80CC-B02C321952E4}" destId="{BAC683DE-8362-4185-9918-22A1E5B223DE}" srcOrd="3" destOrd="0" presId="urn:microsoft.com/office/officeart/2005/8/layout/process5"/>
    <dgm:cxn modelId="{D2117BB7-0528-4838-ACF1-537D63190E83}" type="presParOf" srcId="{BAC683DE-8362-4185-9918-22A1E5B223DE}" destId="{7E92DED9-18BF-4AE2-A3F3-85FB971DF35F}" srcOrd="0" destOrd="0" presId="urn:microsoft.com/office/officeart/2005/8/layout/process5"/>
    <dgm:cxn modelId="{37C4560A-8E7D-4A27-B420-4A409926D398}" type="presParOf" srcId="{9210815B-3402-481A-80CC-B02C321952E4}" destId="{1D5610F2-5F93-41FA-AB99-3C0CE679D62C}" srcOrd="4" destOrd="0" presId="urn:microsoft.com/office/officeart/2005/8/layout/process5"/>
    <dgm:cxn modelId="{61507561-6C21-4313-9D5E-32C4A0D17B2C}" type="presParOf" srcId="{9210815B-3402-481A-80CC-B02C321952E4}" destId="{D61C4BFE-AE17-4536-98D8-91C2530AD122}" srcOrd="5" destOrd="0" presId="urn:microsoft.com/office/officeart/2005/8/layout/process5"/>
    <dgm:cxn modelId="{AE365632-B2D9-4D75-9DD4-F0D62C6C4741}" type="presParOf" srcId="{D61C4BFE-AE17-4536-98D8-91C2530AD122}" destId="{9F141870-CA80-48BB-AAF1-37FB86902A84}" srcOrd="0" destOrd="0" presId="urn:microsoft.com/office/officeart/2005/8/layout/process5"/>
    <dgm:cxn modelId="{782936BE-5664-4B35-A100-6ECC1F29CB6B}" type="presParOf" srcId="{9210815B-3402-481A-80CC-B02C321952E4}" destId="{1DE7C2E2-C1A8-4955-B9C3-4D21A322D926}" srcOrd="6" destOrd="0" presId="urn:microsoft.com/office/officeart/2005/8/layout/process5"/>
    <dgm:cxn modelId="{E7FECB1E-E03B-4DC0-A03B-A8CEAECC2E04}" type="presParOf" srcId="{9210815B-3402-481A-80CC-B02C321952E4}" destId="{A33FEB34-52D1-4DBB-85AF-38310BB0F6B9}" srcOrd="7" destOrd="0" presId="urn:microsoft.com/office/officeart/2005/8/layout/process5"/>
    <dgm:cxn modelId="{5B281302-1190-41D8-B43D-65820BAAB7F8}" type="presParOf" srcId="{A33FEB34-52D1-4DBB-85AF-38310BB0F6B9}" destId="{727F2276-DAE4-4ED6-92D9-A93D4DF9593D}" srcOrd="0" destOrd="0" presId="urn:microsoft.com/office/officeart/2005/8/layout/process5"/>
    <dgm:cxn modelId="{69D415A6-A008-42F4-B383-08D7CD23922B}" type="presParOf" srcId="{9210815B-3402-481A-80CC-B02C321952E4}" destId="{E1D9DB97-3ADA-463C-B1AD-4A4FAF0FE989}" srcOrd="8" destOrd="0" presId="urn:microsoft.com/office/officeart/2005/8/layout/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7EA443-CFA6-4D25-812D-1B64248507B6}">
      <dsp:nvSpPr>
        <dsp:cNvPr id="0" name=""/>
        <dsp:cNvSpPr/>
      </dsp:nvSpPr>
      <dsp:spPr>
        <a:xfrm>
          <a:off x="132138" y="952"/>
          <a:ext cx="1570436" cy="942261"/>
        </a:xfrm>
        <a:prstGeom prst="roundRect">
          <a:avLst>
            <a:gd name="adj" fmla="val 10000"/>
          </a:avLst>
        </a:prstGeom>
        <a:solidFill>
          <a:srgbClr val="295269"/>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endParaRPr lang="en-US" sz="1100" b="1" kern="1200" dirty="0">
            <a:latin typeface="Roboto" panose="020B0604020202020204" charset="0"/>
            <a:ea typeface="Roboto" panose="020B0604020202020204" charset="0"/>
          </a:endParaRPr>
        </a:p>
        <a:p>
          <a:pPr marL="0" lvl="0" indent="0" algn="ctr" defTabSz="488950">
            <a:lnSpc>
              <a:spcPct val="90000"/>
            </a:lnSpc>
            <a:spcBef>
              <a:spcPct val="0"/>
            </a:spcBef>
            <a:spcAft>
              <a:spcPct val="35000"/>
            </a:spcAft>
            <a:buNone/>
          </a:pPr>
          <a:endParaRPr lang="en-US" sz="1100" b="1" kern="1200" dirty="0">
            <a:latin typeface="Roboto" panose="020B0604020202020204" charset="0"/>
            <a:ea typeface="Roboto" panose="020B0604020202020204" charset="0"/>
          </a:endParaRPr>
        </a:p>
        <a:p>
          <a:pPr marL="0" lvl="0" indent="0" algn="ctr" defTabSz="488950">
            <a:lnSpc>
              <a:spcPct val="90000"/>
            </a:lnSpc>
            <a:spcBef>
              <a:spcPct val="0"/>
            </a:spcBef>
            <a:spcAft>
              <a:spcPct val="35000"/>
            </a:spcAft>
            <a:buNone/>
          </a:pPr>
          <a:r>
            <a:rPr lang="en-US" sz="1500" b="1" kern="1200" dirty="0">
              <a:latin typeface="Roboto" panose="020B0604020202020204" charset="0"/>
              <a:ea typeface="Roboto" panose="020B0604020202020204" charset="0"/>
            </a:rPr>
            <a:t>SOURCE</a:t>
          </a:r>
        </a:p>
        <a:p>
          <a:pPr marL="0" lvl="0" indent="0" algn="ctr" defTabSz="488950">
            <a:lnSpc>
              <a:spcPct val="90000"/>
            </a:lnSpc>
            <a:spcBef>
              <a:spcPct val="0"/>
            </a:spcBef>
            <a:spcAft>
              <a:spcPct val="35000"/>
            </a:spcAft>
            <a:buNone/>
          </a:pPr>
          <a:r>
            <a:rPr lang="en-US" sz="1100" b="1" kern="1200" dirty="0">
              <a:latin typeface="Roboto" panose="020B0604020202020204" charset="0"/>
              <a:ea typeface="Roboto" panose="020B0604020202020204" charset="0"/>
            </a:rPr>
            <a:t>Medium or NY Times</a:t>
          </a:r>
        </a:p>
        <a:p>
          <a:pPr marL="0" lvl="0" indent="0" algn="ctr" defTabSz="488950">
            <a:lnSpc>
              <a:spcPct val="90000"/>
            </a:lnSpc>
            <a:spcBef>
              <a:spcPct val="0"/>
            </a:spcBef>
            <a:spcAft>
              <a:spcPct val="35000"/>
            </a:spcAft>
            <a:buNone/>
          </a:pPr>
          <a:endParaRPr lang="en-US" sz="1100" b="1" kern="1200" dirty="0">
            <a:latin typeface="Roboto" panose="020B0604020202020204" charset="0"/>
            <a:ea typeface="Roboto" panose="020B0604020202020204" charset="0"/>
          </a:endParaRPr>
        </a:p>
        <a:p>
          <a:pPr marL="0" lvl="0" indent="0" algn="ctr" defTabSz="488950">
            <a:lnSpc>
              <a:spcPct val="90000"/>
            </a:lnSpc>
            <a:spcBef>
              <a:spcPct val="0"/>
            </a:spcBef>
            <a:spcAft>
              <a:spcPct val="35000"/>
            </a:spcAft>
            <a:buNone/>
          </a:pPr>
          <a:endParaRPr lang="en-US" sz="1100" kern="1200" dirty="0">
            <a:latin typeface="Roboto" panose="020B0604020202020204" charset="0"/>
            <a:ea typeface="Roboto" panose="020B0604020202020204" charset="0"/>
          </a:endParaRPr>
        </a:p>
      </dsp:txBody>
      <dsp:txXfrm>
        <a:off x="159736" y="28550"/>
        <a:ext cx="1515240" cy="887065"/>
      </dsp:txXfrm>
    </dsp:sp>
    <dsp:sp modelId="{0896C670-983B-4EB1-AF13-06DE2615DB10}">
      <dsp:nvSpPr>
        <dsp:cNvPr id="0" name=""/>
        <dsp:cNvSpPr/>
      </dsp:nvSpPr>
      <dsp:spPr>
        <a:xfrm>
          <a:off x="1836506" y="277348"/>
          <a:ext cx="322653" cy="389468"/>
        </a:xfrm>
        <a:prstGeom prst="rightArrow">
          <a:avLst>
            <a:gd name="adj1" fmla="val 60000"/>
            <a:gd name="adj2" fmla="val 5000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p>
      </dsp:txBody>
      <dsp:txXfrm>
        <a:off x="1836506" y="355242"/>
        <a:ext cx="225857" cy="233680"/>
      </dsp:txXfrm>
    </dsp:sp>
    <dsp:sp modelId="{0465AFF8-DBEA-4610-8D71-55476D91A6F2}">
      <dsp:nvSpPr>
        <dsp:cNvPr id="0" name=""/>
        <dsp:cNvSpPr/>
      </dsp:nvSpPr>
      <dsp:spPr>
        <a:xfrm>
          <a:off x="2311354" y="952"/>
          <a:ext cx="1570436" cy="942261"/>
        </a:xfrm>
        <a:prstGeom prst="roundRect">
          <a:avLst>
            <a:gd name="adj" fmla="val 10000"/>
          </a:avLst>
        </a:prstGeom>
        <a:solidFill>
          <a:schemeClr val="accent3">
            <a:hueOff val="-2495830"/>
            <a:satOff val="21154"/>
            <a:lumOff val="2108"/>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1" kern="1200" dirty="0"/>
            <a:t>First Touch Campaign</a:t>
          </a:r>
        </a:p>
        <a:p>
          <a:pPr marL="0" lvl="0" indent="0" algn="ctr" defTabSz="666750">
            <a:lnSpc>
              <a:spcPct val="90000"/>
            </a:lnSpc>
            <a:spcBef>
              <a:spcPct val="0"/>
            </a:spcBef>
            <a:spcAft>
              <a:spcPct val="35000"/>
            </a:spcAft>
            <a:buNone/>
          </a:pPr>
          <a:r>
            <a:rPr lang="en-US" sz="800" b="1" kern="1200" dirty="0"/>
            <a:t>Interview with CoolTShirts</a:t>
          </a:r>
        </a:p>
        <a:p>
          <a:pPr marL="0" lvl="0" indent="0" algn="ctr" defTabSz="666750">
            <a:lnSpc>
              <a:spcPct val="90000"/>
            </a:lnSpc>
            <a:spcBef>
              <a:spcPct val="0"/>
            </a:spcBef>
            <a:spcAft>
              <a:spcPct val="35000"/>
            </a:spcAft>
            <a:buNone/>
          </a:pPr>
          <a:r>
            <a:rPr lang="en-US" sz="800" b="1" kern="1200" dirty="0"/>
            <a:t> Founder or Getting to Know Cool Shirts</a:t>
          </a:r>
        </a:p>
      </dsp:txBody>
      <dsp:txXfrm>
        <a:off x="2338952" y="28550"/>
        <a:ext cx="1515240" cy="887065"/>
      </dsp:txXfrm>
    </dsp:sp>
    <dsp:sp modelId="{BAC683DE-8362-4185-9918-22A1E5B223DE}">
      <dsp:nvSpPr>
        <dsp:cNvPr id="0" name=""/>
        <dsp:cNvSpPr/>
      </dsp:nvSpPr>
      <dsp:spPr>
        <a:xfrm>
          <a:off x="4024256" y="277348"/>
          <a:ext cx="343211" cy="389468"/>
        </a:xfrm>
        <a:prstGeom prst="rightArrow">
          <a:avLst>
            <a:gd name="adj1" fmla="val 60000"/>
            <a:gd name="adj2" fmla="val 50000"/>
          </a:avLst>
        </a:prstGeom>
        <a:solidFill>
          <a:schemeClr val="accent3">
            <a:hueOff val="-3327773"/>
            <a:satOff val="28205"/>
            <a:lumOff val="281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p>
      </dsp:txBody>
      <dsp:txXfrm>
        <a:off x="4024256" y="355242"/>
        <a:ext cx="240248" cy="233680"/>
      </dsp:txXfrm>
    </dsp:sp>
    <dsp:sp modelId="{1D5610F2-5F93-41FA-AB99-3C0CE679D62C}">
      <dsp:nvSpPr>
        <dsp:cNvPr id="0" name=""/>
        <dsp:cNvSpPr/>
      </dsp:nvSpPr>
      <dsp:spPr>
        <a:xfrm>
          <a:off x="4529360" y="952"/>
          <a:ext cx="1570436" cy="942261"/>
        </a:xfrm>
        <a:prstGeom prst="roundRect">
          <a:avLst>
            <a:gd name="adj" fmla="val 10000"/>
          </a:avLst>
        </a:prstGeom>
        <a:solidFill>
          <a:schemeClr val="accent3">
            <a:hueOff val="-4991659"/>
            <a:satOff val="42307"/>
            <a:lumOff val="4215"/>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endParaRPr lang="en-US" sz="1500" b="1" kern="1200" dirty="0"/>
        </a:p>
        <a:p>
          <a:pPr marL="0" lvl="0" indent="0" algn="ctr" defTabSz="666750">
            <a:lnSpc>
              <a:spcPct val="90000"/>
            </a:lnSpc>
            <a:spcBef>
              <a:spcPct val="0"/>
            </a:spcBef>
            <a:spcAft>
              <a:spcPct val="35000"/>
            </a:spcAft>
            <a:buNone/>
          </a:pPr>
          <a:r>
            <a:rPr lang="en-US" sz="1500" b="1" kern="1200" dirty="0"/>
            <a:t>Last Touch Campaign</a:t>
          </a:r>
        </a:p>
        <a:p>
          <a:pPr marL="0" lvl="0" indent="0" algn="ctr" defTabSz="666750">
            <a:lnSpc>
              <a:spcPct val="90000"/>
            </a:lnSpc>
            <a:spcBef>
              <a:spcPct val="0"/>
            </a:spcBef>
            <a:spcAft>
              <a:spcPct val="35000"/>
            </a:spcAft>
            <a:buNone/>
          </a:pPr>
          <a:r>
            <a:rPr lang="en-US" sz="800" b="1" kern="1200" dirty="0"/>
            <a:t>Visitors came back through retargeting ads or Weekly Newsletters</a:t>
          </a:r>
        </a:p>
        <a:p>
          <a:pPr marL="0" lvl="0" indent="0" algn="ctr" defTabSz="666750">
            <a:lnSpc>
              <a:spcPct val="90000"/>
            </a:lnSpc>
            <a:spcBef>
              <a:spcPct val="0"/>
            </a:spcBef>
            <a:spcAft>
              <a:spcPct val="35000"/>
            </a:spcAft>
            <a:buNone/>
          </a:pPr>
          <a:endParaRPr lang="en-US" sz="1500" b="1" kern="1200" dirty="0"/>
        </a:p>
      </dsp:txBody>
      <dsp:txXfrm>
        <a:off x="4556958" y="28550"/>
        <a:ext cx="1515240" cy="887065"/>
      </dsp:txXfrm>
    </dsp:sp>
    <dsp:sp modelId="{D61C4BFE-AE17-4536-98D8-91C2530AD122}">
      <dsp:nvSpPr>
        <dsp:cNvPr id="0" name=""/>
        <dsp:cNvSpPr/>
      </dsp:nvSpPr>
      <dsp:spPr>
        <a:xfrm>
          <a:off x="6237994" y="277348"/>
          <a:ext cx="332932" cy="389468"/>
        </a:xfrm>
        <a:prstGeom prst="rightArrow">
          <a:avLst>
            <a:gd name="adj1" fmla="val 60000"/>
            <a:gd name="adj2" fmla="val 50000"/>
          </a:avLst>
        </a:prstGeom>
        <a:solidFill>
          <a:schemeClr val="accent3">
            <a:hueOff val="-6655546"/>
            <a:satOff val="56410"/>
            <a:lumOff val="5621"/>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p>
      </dsp:txBody>
      <dsp:txXfrm>
        <a:off x="6237994" y="355242"/>
        <a:ext cx="233052" cy="233680"/>
      </dsp:txXfrm>
    </dsp:sp>
    <dsp:sp modelId="{1DE7C2E2-C1A8-4955-B9C3-4D21A322D926}">
      <dsp:nvSpPr>
        <dsp:cNvPr id="0" name=""/>
        <dsp:cNvSpPr/>
      </dsp:nvSpPr>
      <dsp:spPr>
        <a:xfrm>
          <a:off x="6727970" y="952"/>
          <a:ext cx="1570436" cy="942261"/>
        </a:xfrm>
        <a:prstGeom prst="roundRect">
          <a:avLst>
            <a:gd name="adj" fmla="val 10000"/>
          </a:avLst>
        </a:prstGeom>
        <a:solidFill>
          <a:schemeClr val="accent3">
            <a:hueOff val="-7487489"/>
            <a:satOff val="63461"/>
            <a:lumOff val="6323"/>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1" kern="1200" dirty="0">
              <a:latin typeface="Roboto" panose="020B0604020202020204" charset="0"/>
              <a:ea typeface="Roboto" panose="020B0604020202020204" charset="0"/>
            </a:rPr>
            <a:t>Purchases</a:t>
          </a:r>
        </a:p>
        <a:p>
          <a:pPr marL="0" lvl="0" indent="0" algn="ctr" defTabSz="666750">
            <a:lnSpc>
              <a:spcPct val="90000"/>
            </a:lnSpc>
            <a:spcBef>
              <a:spcPct val="0"/>
            </a:spcBef>
            <a:spcAft>
              <a:spcPct val="35000"/>
            </a:spcAft>
            <a:buNone/>
          </a:pPr>
          <a:r>
            <a:rPr lang="en-US" sz="800" b="1" kern="1200" dirty="0">
              <a:latin typeface="Roboto" panose="020B0604020202020204" charset="0"/>
              <a:ea typeface="Roboto" panose="020B0604020202020204" charset="0"/>
            </a:rPr>
            <a:t>18% of customers Purchased something from the CoolTshirts site.</a:t>
          </a:r>
        </a:p>
      </dsp:txBody>
      <dsp:txXfrm>
        <a:off x="6755568" y="28550"/>
        <a:ext cx="1515240" cy="887065"/>
      </dsp:txXfrm>
    </dsp:sp>
    <dsp:sp modelId="{A33FEB34-52D1-4DBB-85AF-38310BB0F6B9}">
      <dsp:nvSpPr>
        <dsp:cNvPr id="0" name=""/>
        <dsp:cNvSpPr/>
      </dsp:nvSpPr>
      <dsp:spPr>
        <a:xfrm rot="5400000">
          <a:off x="7346722" y="1053144"/>
          <a:ext cx="332932" cy="389468"/>
        </a:xfrm>
        <a:prstGeom prst="rightArrow">
          <a:avLst>
            <a:gd name="adj1" fmla="val 60000"/>
            <a:gd name="adj2" fmla="val 50000"/>
          </a:avLst>
        </a:prstGeom>
        <a:solidFill>
          <a:schemeClr val="accent3">
            <a:hueOff val="-9983318"/>
            <a:satOff val="84615"/>
            <a:lumOff val="8431"/>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p>
      </dsp:txBody>
      <dsp:txXfrm rot="-5400000">
        <a:off x="7396348" y="1081412"/>
        <a:ext cx="233680" cy="233052"/>
      </dsp:txXfrm>
    </dsp:sp>
    <dsp:sp modelId="{E1D9DB97-3ADA-463C-B1AD-4A4FAF0FE989}">
      <dsp:nvSpPr>
        <dsp:cNvPr id="0" name=""/>
        <dsp:cNvSpPr/>
      </dsp:nvSpPr>
      <dsp:spPr>
        <a:xfrm>
          <a:off x="6727970" y="1571388"/>
          <a:ext cx="1570436" cy="942261"/>
        </a:xfrm>
        <a:prstGeom prst="roundRect">
          <a:avLst>
            <a:gd name="adj" fmla="val 10000"/>
          </a:avLst>
        </a:prstGeom>
        <a:solidFill>
          <a:schemeClr val="accent3">
            <a:hueOff val="-9983318"/>
            <a:satOff val="84615"/>
            <a:lumOff val="8431"/>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1" kern="1200" dirty="0" err="1"/>
            <a:t>Revists</a:t>
          </a:r>
          <a:endParaRPr lang="en-US" sz="1500" b="1" kern="1200" dirty="0"/>
        </a:p>
        <a:p>
          <a:pPr marL="0" lvl="0" indent="0" algn="ctr" defTabSz="666750">
            <a:lnSpc>
              <a:spcPct val="90000"/>
            </a:lnSpc>
            <a:spcBef>
              <a:spcPct val="0"/>
            </a:spcBef>
            <a:spcAft>
              <a:spcPct val="35000"/>
            </a:spcAft>
            <a:buNone/>
          </a:pPr>
          <a:r>
            <a:rPr lang="en-US" sz="800" b="1" kern="1200" dirty="0"/>
            <a:t>Continuous revisits through successful analysis of correct campaigns in relation to sources</a:t>
          </a:r>
        </a:p>
      </dsp:txBody>
      <dsp:txXfrm>
        <a:off x="6755568" y="1598986"/>
        <a:ext cx="1515240" cy="887065"/>
      </dsp:txXfrm>
    </dsp:sp>
  </dsp:spTree>
</dsp:drawing>
</file>

<file path=ppt/diagrams/layout1.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Shape 29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6" name="Shape 29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3" name="Shape 31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7309827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Shape 3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2" name="Shape 30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1982958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5409829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42434614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3" name="Shape 31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6417735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3" name="Shape 31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1105268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3" name="Shape 31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0003264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3" name="Shape 31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41662862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3" name="Shape 31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0483256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Shape 11"/>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Shape 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Shape 45"/>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Shape 46"/>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Shape 4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295269"/>
        </a:solidFill>
        <a:effectLst/>
      </p:bgPr>
    </p:bg>
    <p:spTree>
      <p:nvGrpSpPr>
        <p:cNvPr id="1" name="Shape 53"/>
        <p:cNvGrpSpPr/>
        <p:nvPr/>
      </p:nvGrpSpPr>
      <p:grpSpPr>
        <a:xfrm>
          <a:off x="0" y="0"/>
          <a:ext cx="0" cy="0"/>
          <a:chOff x="0" y="0"/>
          <a:chExt cx="0" cy="0"/>
        </a:xfrm>
      </p:grpSpPr>
      <p:sp>
        <p:nvSpPr>
          <p:cNvPr id="54" name="Shape 54"/>
          <p:cNvSpPr/>
          <p:nvPr/>
        </p:nvSpPr>
        <p:spPr>
          <a:xfrm>
            <a:off x="469021" y="1983100"/>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i="0" u="none" strike="noStrike" cap="none">
                <a:solidFill>
                  <a:schemeClr val="lt1"/>
                </a:solidFill>
                <a:latin typeface="Dosis"/>
                <a:ea typeface="Dosis"/>
                <a:cs typeface="Dosis"/>
                <a:sym typeface="Dosis"/>
              </a:rPr>
              <a:t>TITLE GOES HERE</a:t>
            </a:r>
            <a:endParaRPr sz="1000">
              <a:solidFill>
                <a:schemeClr val="lt1"/>
              </a:solidFill>
              <a:latin typeface="Dosis"/>
              <a:ea typeface="Dosis"/>
              <a:cs typeface="Dosis"/>
              <a:sym typeface="Dosis"/>
            </a:endParaRPr>
          </a:p>
        </p:txBody>
      </p:sp>
      <p:sp>
        <p:nvSpPr>
          <p:cNvPr id="55" name="Shape 55"/>
          <p:cNvSpPr/>
          <p:nvPr/>
        </p:nvSpPr>
        <p:spPr>
          <a:xfrm>
            <a:off x="469011" y="2814675"/>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BCBEC0"/>
                </a:solidFill>
                <a:latin typeface="Dosis"/>
                <a:ea typeface="Dosis"/>
                <a:cs typeface="Dosis"/>
                <a:sym typeface="Dosis"/>
              </a:rPr>
              <a:t>Subtitle goes here</a:t>
            </a:r>
            <a:endParaRPr sz="1000">
              <a:solidFill>
                <a:srgbClr val="BCBEC0"/>
              </a:solidFill>
              <a:latin typeface="Dosis"/>
              <a:ea typeface="Dosis"/>
              <a:cs typeface="Dosis"/>
              <a:sym typeface="Dosis"/>
            </a:endParaRPr>
          </a:p>
        </p:txBody>
      </p:sp>
      <p:sp>
        <p:nvSpPr>
          <p:cNvPr id="56" name="Shape 56"/>
          <p:cNvSpPr/>
          <p:nvPr/>
        </p:nvSpPr>
        <p:spPr>
          <a:xfrm>
            <a:off x="469031" y="4578285"/>
            <a:ext cx="1792609" cy="19645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800" b="0" i="0" u="none" strike="noStrike" cap="none">
                <a:solidFill>
                  <a:srgbClr val="BCBEC0"/>
                </a:solidFill>
                <a:latin typeface="Dosis"/>
                <a:ea typeface="Dosis"/>
                <a:cs typeface="Dosis"/>
                <a:sym typeface="Dosis"/>
              </a:rPr>
              <a:t>New York  </a:t>
            </a:r>
            <a:r>
              <a:rPr lang="en" sz="800">
                <a:solidFill>
                  <a:srgbClr val="BCBEC0"/>
                </a:solidFill>
                <a:latin typeface="Dosis"/>
                <a:ea typeface="Dosis"/>
                <a:cs typeface="Dosis"/>
                <a:sym typeface="Dosis"/>
              </a:rPr>
              <a:t>-</a:t>
            </a:r>
            <a:r>
              <a:rPr lang="en" sz="800" b="0" i="0" u="none" strike="noStrike" cap="none">
                <a:solidFill>
                  <a:srgbClr val="BCBEC0"/>
                </a:solidFill>
                <a:latin typeface="Dosis"/>
                <a:ea typeface="Dosis"/>
                <a:cs typeface="Dosis"/>
                <a:sym typeface="Dosis"/>
              </a:rPr>
              <a:t>  10th February, 2014</a:t>
            </a:r>
            <a:endParaRPr sz="800">
              <a:solidFill>
                <a:srgbClr val="BCBEC0"/>
              </a:solidFill>
              <a:latin typeface="Dosis"/>
              <a:ea typeface="Dosis"/>
              <a:cs typeface="Dosis"/>
              <a:sym typeface="Dosis"/>
            </a:endParaRPr>
          </a:p>
        </p:txBody>
      </p:sp>
      <p:pic>
        <p:nvPicPr>
          <p:cNvPr id="57" name="Shape 57"/>
          <p:cNvPicPr preferRelativeResize="0"/>
          <p:nvPr/>
        </p:nvPicPr>
        <p:blipFill>
          <a:blip r:embed="rId2">
            <a:alphaModFix/>
          </a:blip>
          <a:stretch>
            <a:fillRect/>
          </a:stretch>
        </p:blipFill>
        <p:spPr>
          <a:xfrm>
            <a:off x="469028" y="620299"/>
            <a:ext cx="1362880" cy="286626"/>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ontents">
  <p:cSld name="CUSTOM_1">
    <p:bg>
      <p:bgPr>
        <a:solidFill>
          <a:srgbClr val="295269"/>
        </a:solidFill>
        <a:effectLst/>
      </p:bgPr>
    </p:bg>
    <p:spTree>
      <p:nvGrpSpPr>
        <p:cNvPr id="1" name="Shape 58"/>
        <p:cNvGrpSpPr/>
        <p:nvPr/>
      </p:nvGrpSpPr>
      <p:grpSpPr>
        <a:xfrm>
          <a:off x="0" y="0"/>
          <a:ext cx="0" cy="0"/>
          <a:chOff x="0" y="0"/>
          <a:chExt cx="0" cy="0"/>
        </a:xfrm>
      </p:grpSpPr>
      <p:sp>
        <p:nvSpPr>
          <p:cNvPr id="59" name="Shape 59"/>
          <p:cNvSpPr/>
          <p:nvPr/>
        </p:nvSpPr>
        <p:spPr>
          <a:xfrm>
            <a:off x="469000" y="2073325"/>
            <a:ext cx="7747596" cy="16605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1. Announcements</a:t>
            </a:r>
            <a:endParaRPr sz="1000">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2. Recruiting</a:t>
            </a:r>
            <a:endParaRPr sz="1800">
              <a:solidFill>
                <a:srgbClr val="FFFFFF"/>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3. Product Updates</a:t>
            </a:r>
            <a:endParaRPr sz="1800">
              <a:solidFill>
                <a:srgbClr val="FFFFFF"/>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4.  Weekly Metrics</a:t>
            </a:r>
            <a:endParaRPr sz="1800">
              <a:solidFill>
                <a:srgbClr val="FFFFFF"/>
              </a:solidFill>
              <a:latin typeface="Dosis"/>
              <a:ea typeface="Dosis"/>
              <a:cs typeface="Dosis"/>
              <a:sym typeface="Dosis"/>
            </a:endParaRPr>
          </a:p>
        </p:txBody>
      </p:sp>
      <p:cxnSp>
        <p:nvCxnSpPr>
          <p:cNvPr id="60" name="Shape 60"/>
          <p:cNvCxnSpPr/>
          <p:nvPr/>
        </p:nvCxnSpPr>
        <p:spPr>
          <a:xfrm>
            <a:off x="469004" y="1765604"/>
            <a:ext cx="267300" cy="0"/>
          </a:xfrm>
          <a:prstGeom prst="straightConnector1">
            <a:avLst/>
          </a:prstGeom>
          <a:noFill/>
          <a:ln w="9525" cap="rnd" cmpd="sng">
            <a:solidFill>
              <a:srgbClr val="EBECED"/>
            </a:solidFill>
            <a:prstDash val="solid"/>
            <a:miter lim="8000"/>
            <a:headEnd type="none" w="sm" len="sm"/>
            <a:tailEnd type="none" w="sm" len="sm"/>
          </a:ln>
        </p:spPr>
      </p:cxnSp>
      <p:sp>
        <p:nvSpPr>
          <p:cNvPr id="61" name="Shape 61"/>
          <p:cNvSpPr/>
          <p:nvPr/>
        </p:nvSpPr>
        <p:spPr>
          <a:xfrm>
            <a:off x="469011" y="519150"/>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2400">
                <a:solidFill>
                  <a:srgbClr val="39D1B4"/>
                </a:solidFill>
                <a:latin typeface="Dosis"/>
                <a:ea typeface="Dosis"/>
                <a:cs typeface="Dosis"/>
                <a:sym typeface="Dosis"/>
              </a:rPr>
              <a:t>CONTENTS</a:t>
            </a:r>
            <a:endParaRPr sz="2400">
              <a:solidFill>
                <a:srgbClr val="39D1B4"/>
              </a:solidFill>
              <a:latin typeface="Dosis"/>
              <a:ea typeface="Dosis"/>
              <a:cs typeface="Dosis"/>
              <a:sym typeface="Dosis"/>
            </a:endParaRPr>
          </a:p>
        </p:txBody>
      </p:sp>
      <p:cxnSp>
        <p:nvCxnSpPr>
          <p:cNvPr id="62" name="Shape 62"/>
          <p:cNvCxnSpPr/>
          <p:nvPr/>
        </p:nvCxnSpPr>
        <p:spPr>
          <a:xfrm>
            <a:off x="469004" y="3927779"/>
            <a:ext cx="267300" cy="0"/>
          </a:xfrm>
          <a:prstGeom prst="straightConnector1">
            <a:avLst/>
          </a:prstGeom>
          <a:noFill/>
          <a:ln w="9525" cap="rnd" cmpd="sng">
            <a:solidFill>
              <a:srgbClr val="EBECED"/>
            </a:solidFill>
            <a:prstDash val="solid"/>
            <a:miter lim="8000"/>
            <a:headEnd type="none" w="sm" len="sm"/>
            <a:tailEnd type="none" w="sm" len="sm"/>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Slide">
  <p:cSld name="CUSTOM_6">
    <p:bg>
      <p:bgPr>
        <a:solidFill>
          <a:srgbClr val="6AB1D3"/>
        </a:solidFill>
        <a:effectLst/>
      </p:bgPr>
    </p:bg>
    <p:spTree>
      <p:nvGrpSpPr>
        <p:cNvPr id="1" name="Shape 63"/>
        <p:cNvGrpSpPr/>
        <p:nvPr/>
      </p:nvGrpSpPr>
      <p:grpSpPr>
        <a:xfrm>
          <a:off x="0" y="0"/>
          <a:ext cx="0" cy="0"/>
          <a:chOff x="0" y="0"/>
          <a:chExt cx="0" cy="0"/>
        </a:xfrm>
      </p:grpSpPr>
      <p:sp>
        <p:nvSpPr>
          <p:cNvPr id="64" name="Shape 64"/>
          <p:cNvSpPr/>
          <p:nvPr/>
        </p:nvSpPr>
        <p:spPr>
          <a:xfrm>
            <a:off x="469021" y="1906900"/>
            <a:ext cx="8171820"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a:solidFill>
                  <a:schemeClr val="lt1"/>
                </a:solidFill>
                <a:latin typeface="Dosis"/>
                <a:ea typeface="Dosis"/>
                <a:cs typeface="Dosis"/>
                <a:sym typeface="Dosis"/>
              </a:rPr>
              <a:t>MAIN SECTION</a:t>
            </a:r>
            <a:r>
              <a:rPr lang="en" sz="5600" i="0" u="none" strike="noStrike" cap="none">
                <a:solidFill>
                  <a:schemeClr val="lt1"/>
                </a:solidFill>
                <a:latin typeface="Dosis"/>
                <a:ea typeface="Dosis"/>
                <a:cs typeface="Dosis"/>
                <a:sym typeface="Dosis"/>
              </a:rPr>
              <a:t> </a:t>
            </a:r>
            <a:r>
              <a:rPr lang="en" sz="5600">
                <a:solidFill>
                  <a:schemeClr val="lt1"/>
                </a:solidFill>
                <a:latin typeface="Dosis"/>
                <a:ea typeface="Dosis"/>
                <a:cs typeface="Dosis"/>
                <a:sym typeface="Dosis"/>
              </a:rPr>
              <a:t>TITLE</a:t>
            </a:r>
            <a:endParaRPr sz="1000">
              <a:solidFill>
                <a:schemeClr val="lt1"/>
              </a:solidFill>
              <a:latin typeface="Dosis"/>
              <a:ea typeface="Dosis"/>
              <a:cs typeface="Dosis"/>
              <a:sym typeface="Dosis"/>
            </a:endParaRPr>
          </a:p>
        </p:txBody>
      </p:sp>
      <p:sp>
        <p:nvSpPr>
          <p:cNvPr id="65" name="Shape 65"/>
          <p:cNvSpPr/>
          <p:nvPr/>
        </p:nvSpPr>
        <p:spPr>
          <a:xfrm>
            <a:off x="469011" y="2738475"/>
            <a:ext cx="8171820"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204056"/>
                </a:solidFill>
                <a:latin typeface="Dosis"/>
                <a:ea typeface="Dosis"/>
                <a:cs typeface="Dosis"/>
                <a:sym typeface="Dosis"/>
              </a:rPr>
              <a:t>Subtitle goes here</a:t>
            </a:r>
            <a:endParaRPr sz="1000">
              <a:solidFill>
                <a:srgbClr val="204056"/>
              </a:solidFill>
              <a:latin typeface="Dosis"/>
              <a:ea typeface="Dosis"/>
              <a:cs typeface="Dosis"/>
              <a:sym typeface="Dosis"/>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ub-section Slide">
  <p:cSld name="CUSTOM_7">
    <p:bg>
      <p:bgPr>
        <a:solidFill>
          <a:srgbClr val="E6E7E8"/>
        </a:solidFill>
        <a:effectLst/>
      </p:bgPr>
    </p:bg>
    <p:spTree>
      <p:nvGrpSpPr>
        <p:cNvPr id="1" name="Shape 66"/>
        <p:cNvGrpSpPr/>
        <p:nvPr/>
      </p:nvGrpSpPr>
      <p:grpSpPr>
        <a:xfrm>
          <a:off x="0" y="0"/>
          <a:ext cx="0" cy="0"/>
          <a:chOff x="0" y="0"/>
          <a:chExt cx="0" cy="0"/>
        </a:xfrm>
      </p:grpSpPr>
      <p:sp>
        <p:nvSpPr>
          <p:cNvPr id="67" name="Shape 67"/>
          <p:cNvSpPr/>
          <p:nvPr/>
        </p:nvSpPr>
        <p:spPr>
          <a:xfrm>
            <a:off x="469021" y="1906900"/>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a:solidFill>
                  <a:srgbClr val="204056"/>
                </a:solidFill>
                <a:latin typeface="Dosis"/>
                <a:ea typeface="Dosis"/>
                <a:cs typeface="Dosis"/>
                <a:sym typeface="Dosis"/>
              </a:rPr>
              <a:t>SUB-SECTION TITLE</a:t>
            </a:r>
            <a:endParaRPr sz="1000">
              <a:solidFill>
                <a:srgbClr val="204056"/>
              </a:solidFill>
              <a:latin typeface="Dosis"/>
              <a:ea typeface="Dosis"/>
              <a:cs typeface="Dosis"/>
              <a:sym typeface="Dosis"/>
            </a:endParaRPr>
          </a:p>
        </p:txBody>
      </p:sp>
      <p:sp>
        <p:nvSpPr>
          <p:cNvPr id="68" name="Shape 68"/>
          <p:cNvSpPr/>
          <p:nvPr/>
        </p:nvSpPr>
        <p:spPr>
          <a:xfrm>
            <a:off x="469011" y="2738475"/>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BCBEC0"/>
                </a:solidFill>
                <a:latin typeface="Dosis"/>
                <a:ea typeface="Dosis"/>
                <a:cs typeface="Dosis"/>
                <a:sym typeface="Dosis"/>
              </a:rPr>
              <a:t>Subtitle goes here</a:t>
            </a:r>
            <a:endParaRPr sz="1000">
              <a:solidFill>
                <a:srgbClr val="BCBEC0"/>
              </a:solidFill>
              <a:latin typeface="Dosis"/>
              <a:ea typeface="Dosis"/>
              <a:cs typeface="Dosis"/>
              <a:sym typeface="Dosis"/>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Goal Slide">
  <p:cSld name="CUSTOM_11">
    <p:spTree>
      <p:nvGrpSpPr>
        <p:cNvPr id="1" name="Shape 69"/>
        <p:cNvGrpSpPr/>
        <p:nvPr/>
      </p:nvGrpSpPr>
      <p:grpSpPr>
        <a:xfrm>
          <a:off x="0" y="0"/>
          <a:ext cx="0" cy="0"/>
          <a:chOff x="0" y="0"/>
          <a:chExt cx="0" cy="0"/>
        </a:xfrm>
      </p:grpSpPr>
      <p:sp>
        <p:nvSpPr>
          <p:cNvPr id="70" name="Shape 70"/>
          <p:cNvSpPr/>
          <p:nvPr/>
        </p:nvSpPr>
        <p:spPr>
          <a:xfrm>
            <a:off x="469025" y="1767264"/>
            <a:ext cx="7697398" cy="216065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3200" b="0" i="0" u="none" strike="noStrike" cap="none">
                <a:solidFill>
                  <a:srgbClr val="295269"/>
                </a:solidFill>
                <a:latin typeface="Dosis"/>
                <a:ea typeface="Dosis"/>
                <a:cs typeface="Dosis"/>
                <a:sym typeface="Dosis"/>
              </a:rPr>
              <a:t>Key statement goes here. Collaboratively administrate empower markets via plug-and-play networks. </a:t>
            </a:r>
            <a:r>
              <a:rPr lang="en" sz="3200" b="0" i="0" u="none" strike="noStrike" cap="none">
                <a:solidFill>
                  <a:srgbClr val="FA726E"/>
                </a:solidFill>
                <a:latin typeface="Dosis"/>
                <a:ea typeface="Dosis"/>
                <a:cs typeface="Dosis"/>
                <a:sym typeface="Dosis"/>
              </a:rPr>
              <a:t>Highlights</a:t>
            </a:r>
            <a:r>
              <a:rPr lang="en" sz="3200" b="0" i="0" u="none" strike="noStrike" cap="none">
                <a:solidFill>
                  <a:srgbClr val="295269"/>
                </a:solidFill>
                <a:latin typeface="Dosis"/>
                <a:ea typeface="Dosis"/>
                <a:cs typeface="Dosis"/>
                <a:sym typeface="Dosis"/>
              </a:rPr>
              <a:t> procrastinate B2C users after </a:t>
            </a:r>
            <a:r>
              <a:rPr lang="en" sz="3200" b="0" i="0" u="none" strike="noStrike" cap="none">
                <a:solidFill>
                  <a:srgbClr val="FA726E"/>
                </a:solidFill>
                <a:latin typeface="Dosis"/>
                <a:ea typeface="Dosis"/>
                <a:cs typeface="Dosis"/>
                <a:sym typeface="Dosis"/>
              </a:rPr>
              <a:t>installed base</a:t>
            </a:r>
            <a:r>
              <a:rPr lang="en" sz="3200" b="0" i="0" u="none" strike="noStrike" cap="none">
                <a:solidFill>
                  <a:srgbClr val="295269"/>
                </a:solidFill>
                <a:latin typeface="Dosis"/>
                <a:ea typeface="Dosis"/>
                <a:cs typeface="Dosis"/>
                <a:sym typeface="Dosis"/>
              </a:rPr>
              <a:t> benefits.</a:t>
            </a:r>
            <a:endParaRPr sz="3200">
              <a:latin typeface="Dosis"/>
              <a:ea typeface="Dosis"/>
              <a:cs typeface="Dosis"/>
              <a:sym typeface="Dosis"/>
            </a:endParaRPr>
          </a:p>
        </p:txBody>
      </p:sp>
      <p:sp>
        <p:nvSpPr>
          <p:cNvPr id="71" name="Shape 71"/>
          <p:cNvSpPr/>
          <p:nvPr/>
        </p:nvSpPr>
        <p:spPr>
          <a:xfrm>
            <a:off x="469031" y="1063194"/>
            <a:ext cx="785826" cy="35498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GOAL</a:t>
            </a:r>
            <a:endParaRPr sz="1800">
              <a:solidFill>
                <a:srgbClr val="939598"/>
              </a:solidFill>
              <a:latin typeface="Dosis"/>
              <a:ea typeface="Dosis"/>
              <a:cs typeface="Dosis"/>
              <a:sym typeface="Dosis"/>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List 1">
  <p:cSld name="CUSTOM_9">
    <p:spTree>
      <p:nvGrpSpPr>
        <p:cNvPr id="1" name="Shape 72"/>
        <p:cNvGrpSpPr/>
        <p:nvPr/>
      </p:nvGrpSpPr>
      <p:grpSpPr>
        <a:xfrm>
          <a:off x="0" y="0"/>
          <a:ext cx="0" cy="0"/>
          <a:chOff x="0" y="0"/>
          <a:chExt cx="0" cy="0"/>
        </a:xfrm>
      </p:grpSpPr>
      <p:sp>
        <p:nvSpPr>
          <p:cNvPr id="73" name="Shape 73"/>
          <p:cNvSpPr/>
          <p:nvPr/>
        </p:nvSpPr>
        <p:spPr>
          <a:xfrm>
            <a:off x="469000" y="2073325"/>
            <a:ext cx="7747596" cy="16605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1. Announcements</a:t>
            </a:r>
            <a:endParaRPr sz="10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2. Recruiting</a:t>
            </a:r>
            <a:endParaRPr sz="18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3. Product Updates</a:t>
            </a:r>
            <a:endParaRPr sz="18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4.  Weekly Metrics</a:t>
            </a:r>
            <a:endParaRPr sz="1800">
              <a:solidFill>
                <a:srgbClr val="295269"/>
              </a:solidFill>
              <a:latin typeface="Dosis"/>
              <a:ea typeface="Dosis"/>
              <a:cs typeface="Dosis"/>
              <a:sym typeface="Dosis"/>
            </a:endParaRPr>
          </a:p>
        </p:txBody>
      </p:sp>
      <p:cxnSp>
        <p:nvCxnSpPr>
          <p:cNvPr id="74" name="Shape 74"/>
          <p:cNvCxnSpPr/>
          <p:nvPr/>
        </p:nvCxnSpPr>
        <p:spPr>
          <a:xfrm>
            <a:off x="469004" y="1765604"/>
            <a:ext cx="267300" cy="0"/>
          </a:xfrm>
          <a:prstGeom prst="straightConnector1">
            <a:avLst/>
          </a:prstGeom>
          <a:noFill/>
          <a:ln w="9525" cap="rnd" cmpd="sng">
            <a:solidFill>
              <a:srgbClr val="295269"/>
            </a:solidFill>
            <a:prstDash val="solid"/>
            <a:miter lim="8000"/>
            <a:headEnd type="none" w="sm" len="sm"/>
            <a:tailEnd type="none" w="sm" len="sm"/>
          </a:ln>
        </p:spPr>
      </p:cxnSp>
      <p:sp>
        <p:nvSpPr>
          <p:cNvPr id="75" name="Shape 75"/>
          <p:cNvSpPr/>
          <p:nvPr/>
        </p:nvSpPr>
        <p:spPr>
          <a:xfrm>
            <a:off x="469011" y="519150"/>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2400">
                <a:solidFill>
                  <a:srgbClr val="6AB1D3"/>
                </a:solidFill>
                <a:latin typeface="Dosis"/>
                <a:ea typeface="Dosis"/>
                <a:cs typeface="Dosis"/>
                <a:sym typeface="Dosis"/>
              </a:rPr>
              <a:t>LIST OF THINGS</a:t>
            </a:r>
            <a:endParaRPr sz="2400">
              <a:solidFill>
                <a:srgbClr val="6AB1D3"/>
              </a:solidFill>
              <a:latin typeface="Dosis"/>
              <a:ea typeface="Dosis"/>
              <a:cs typeface="Dosis"/>
              <a:sym typeface="Dosis"/>
            </a:endParaRPr>
          </a:p>
        </p:txBody>
      </p:sp>
      <p:cxnSp>
        <p:nvCxnSpPr>
          <p:cNvPr id="76" name="Shape 76"/>
          <p:cNvCxnSpPr/>
          <p:nvPr/>
        </p:nvCxnSpPr>
        <p:spPr>
          <a:xfrm>
            <a:off x="469004" y="3927779"/>
            <a:ext cx="267300" cy="0"/>
          </a:xfrm>
          <a:prstGeom prst="straightConnector1">
            <a:avLst/>
          </a:prstGeom>
          <a:noFill/>
          <a:ln w="9525" cap="rnd" cmpd="sng">
            <a:solidFill>
              <a:srgbClr val="295269"/>
            </a:solidFill>
            <a:prstDash val="solid"/>
            <a:miter lim="8000"/>
            <a:headEnd type="none" w="sm" len="sm"/>
            <a:tailEnd type="none" w="sm" len="sm"/>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List 2">
  <p:cSld name="CUSTOM_8">
    <p:spTree>
      <p:nvGrpSpPr>
        <p:cNvPr id="1" name="Shape 77"/>
        <p:cNvGrpSpPr/>
        <p:nvPr/>
      </p:nvGrpSpPr>
      <p:grpSpPr>
        <a:xfrm>
          <a:off x="0" y="0"/>
          <a:ext cx="0" cy="0"/>
          <a:chOff x="0" y="0"/>
          <a:chExt cx="0" cy="0"/>
        </a:xfrm>
      </p:grpSpPr>
      <p:sp>
        <p:nvSpPr>
          <p:cNvPr id="78" name="Shape 78"/>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79" name="Shape 79"/>
          <p:cNvSpPr/>
          <p:nvPr/>
        </p:nvSpPr>
        <p:spPr>
          <a:xfrm>
            <a:off x="469025" y="2543425"/>
            <a:ext cx="8210374" cy="216632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functional solutions</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cross-media value</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maximize timely </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professionally cultivate </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dynamically innovate</a:t>
            </a:r>
            <a:endParaRPr sz="1800">
              <a:latin typeface="Dosis"/>
              <a:ea typeface="Dosis"/>
              <a:cs typeface="Dosis"/>
              <a:sym typeface="Dosis"/>
            </a:endParaRPr>
          </a:p>
        </p:txBody>
      </p:sp>
      <p:sp>
        <p:nvSpPr>
          <p:cNvPr id="80" name="Shape 80"/>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List 2 - Andy">
  <p:cSld name="CUSTOM_8_1">
    <p:spTree>
      <p:nvGrpSpPr>
        <p:cNvPr id="1" name="Shape 81"/>
        <p:cNvGrpSpPr/>
        <p:nvPr/>
      </p:nvGrpSpPr>
      <p:grpSpPr>
        <a:xfrm>
          <a:off x="0" y="0"/>
          <a:ext cx="0" cy="0"/>
          <a:chOff x="0" y="0"/>
          <a:chExt cx="0" cy="0"/>
        </a:xfrm>
      </p:grpSpPr>
      <p:sp>
        <p:nvSpPr>
          <p:cNvPr id="82" name="Shape 82"/>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83" name="Shape 83"/>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
        <p:nvSpPr>
          <p:cNvPr id="84" name="Shape 84"/>
          <p:cNvSpPr txBox="1">
            <a:spLocks noGrp="1"/>
          </p:cNvSpPr>
          <p:nvPr>
            <p:ph type="body" idx="1"/>
          </p:nvPr>
        </p:nvSpPr>
        <p:spPr>
          <a:xfrm>
            <a:off x="469025" y="2735200"/>
            <a:ext cx="8210400" cy="2011500"/>
          </a:xfrm>
          <a:prstGeom prst="rect">
            <a:avLst/>
          </a:prstGeom>
        </p:spPr>
        <p:txBody>
          <a:bodyPr spcFirstLastPara="1" wrap="square" lIns="91425" tIns="91425" rIns="91425" bIns="91425" anchor="t" anchorCtr="0"/>
          <a:lstStyle>
            <a:lvl1pPr marL="457200" lvl="0" indent="-381000" rtl="0">
              <a:spcBef>
                <a:spcPts val="600"/>
              </a:spcBef>
              <a:spcAft>
                <a:spcPts val="0"/>
              </a:spcAft>
              <a:buSzPts val="2400"/>
              <a:buFont typeface="Dosis"/>
              <a:buChar char="●"/>
              <a:defRPr sz="2400">
                <a:latin typeface="Dosis"/>
                <a:ea typeface="Dosis"/>
                <a:cs typeface="Dosis"/>
                <a:sym typeface="Dosis"/>
              </a:defRPr>
            </a:lvl1pPr>
            <a:lvl2pPr marL="914400" lvl="1" indent="-266700" rtl="0">
              <a:spcBef>
                <a:spcPts val="0"/>
              </a:spcBef>
              <a:spcAft>
                <a:spcPts val="0"/>
              </a:spcAft>
              <a:buSzPts val="600"/>
              <a:buFont typeface="Dosis"/>
              <a:buChar char="○"/>
              <a:defRPr sz="600">
                <a:latin typeface="Dosis"/>
                <a:ea typeface="Dosis"/>
                <a:cs typeface="Dosis"/>
                <a:sym typeface="Dosis"/>
              </a:defRPr>
            </a:lvl2pPr>
            <a:lvl3pPr marL="1371600" lvl="2" indent="-266700" rtl="0">
              <a:spcBef>
                <a:spcPts val="0"/>
              </a:spcBef>
              <a:spcAft>
                <a:spcPts val="0"/>
              </a:spcAft>
              <a:buSzPts val="600"/>
              <a:buFont typeface="Dosis"/>
              <a:buChar char="■"/>
              <a:defRPr sz="600">
                <a:latin typeface="Dosis"/>
                <a:ea typeface="Dosis"/>
                <a:cs typeface="Dosis"/>
                <a:sym typeface="Dosis"/>
              </a:defRPr>
            </a:lvl3pPr>
            <a:lvl4pPr marL="1828800" lvl="3" indent="-266700" rtl="0">
              <a:spcBef>
                <a:spcPts val="0"/>
              </a:spcBef>
              <a:spcAft>
                <a:spcPts val="0"/>
              </a:spcAft>
              <a:buSzPts val="600"/>
              <a:buFont typeface="Dosis"/>
              <a:buChar char="●"/>
              <a:defRPr sz="600">
                <a:latin typeface="Dosis"/>
                <a:ea typeface="Dosis"/>
                <a:cs typeface="Dosis"/>
                <a:sym typeface="Dosis"/>
              </a:defRPr>
            </a:lvl4pPr>
            <a:lvl5pPr marL="2286000" lvl="4" indent="-266700" rtl="0">
              <a:spcBef>
                <a:spcPts val="0"/>
              </a:spcBef>
              <a:spcAft>
                <a:spcPts val="0"/>
              </a:spcAft>
              <a:buSzPts val="600"/>
              <a:buFont typeface="Dosis"/>
              <a:buChar char="○"/>
              <a:defRPr sz="600">
                <a:latin typeface="Dosis"/>
                <a:ea typeface="Dosis"/>
                <a:cs typeface="Dosis"/>
                <a:sym typeface="Dosis"/>
              </a:defRPr>
            </a:lvl5pPr>
            <a:lvl6pPr marL="2743200" lvl="5" indent="-266700" rtl="0">
              <a:spcBef>
                <a:spcPts val="0"/>
              </a:spcBef>
              <a:spcAft>
                <a:spcPts val="0"/>
              </a:spcAft>
              <a:buSzPts val="600"/>
              <a:buFont typeface="Dosis"/>
              <a:buChar char="■"/>
              <a:defRPr sz="600">
                <a:latin typeface="Dosis"/>
                <a:ea typeface="Dosis"/>
                <a:cs typeface="Dosis"/>
                <a:sym typeface="Dosis"/>
              </a:defRPr>
            </a:lvl6pPr>
            <a:lvl7pPr marL="3200400" lvl="6" indent="-266700" rtl="0">
              <a:spcBef>
                <a:spcPts val="0"/>
              </a:spcBef>
              <a:spcAft>
                <a:spcPts val="0"/>
              </a:spcAft>
              <a:buSzPts val="600"/>
              <a:buFont typeface="Dosis"/>
              <a:buChar char="●"/>
              <a:defRPr sz="600">
                <a:latin typeface="Dosis"/>
                <a:ea typeface="Dosis"/>
                <a:cs typeface="Dosis"/>
                <a:sym typeface="Dosis"/>
              </a:defRPr>
            </a:lvl7pPr>
            <a:lvl8pPr marL="3657600" lvl="7" indent="-266700" rtl="0">
              <a:spcBef>
                <a:spcPts val="0"/>
              </a:spcBef>
              <a:spcAft>
                <a:spcPts val="0"/>
              </a:spcAft>
              <a:buSzPts val="600"/>
              <a:buFont typeface="Dosis"/>
              <a:buChar char="○"/>
              <a:defRPr sz="600">
                <a:latin typeface="Dosis"/>
                <a:ea typeface="Dosis"/>
                <a:cs typeface="Dosis"/>
                <a:sym typeface="Dosis"/>
              </a:defRPr>
            </a:lvl8pPr>
            <a:lvl9pPr marL="4114800" lvl="8" indent="-266700" rtl="0">
              <a:spcBef>
                <a:spcPts val="0"/>
              </a:spcBef>
              <a:spcAft>
                <a:spcPts val="0"/>
              </a:spcAft>
              <a:buSzPts val="600"/>
              <a:buFont typeface="Dosis"/>
              <a:buChar char="■"/>
              <a:defRPr sz="600">
                <a:latin typeface="Dosis"/>
                <a:ea typeface="Dosis"/>
                <a:cs typeface="Dosis"/>
                <a:sym typeface="Dosis"/>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Shape 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2-Column">
  <p:cSld name="CUSTOM_3">
    <p:spTree>
      <p:nvGrpSpPr>
        <p:cNvPr id="1" name="Shape 85"/>
        <p:cNvGrpSpPr/>
        <p:nvPr/>
      </p:nvGrpSpPr>
      <p:grpSpPr>
        <a:xfrm>
          <a:off x="0" y="0"/>
          <a:ext cx="0" cy="0"/>
          <a:chOff x="0" y="0"/>
          <a:chExt cx="0" cy="0"/>
        </a:xfrm>
      </p:grpSpPr>
      <p:sp>
        <p:nvSpPr>
          <p:cNvPr id="86" name="Shape 86"/>
          <p:cNvSpPr/>
          <p:nvPr/>
        </p:nvSpPr>
        <p:spPr>
          <a:xfrm>
            <a:off x="469025"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with important notes and thoughts.</a:t>
            </a:r>
            <a:endParaRPr sz="1000">
              <a:latin typeface="Dosis"/>
              <a:ea typeface="Dosis"/>
              <a:cs typeface="Dosis"/>
              <a:sym typeface="Dosis"/>
            </a:endParaRPr>
          </a:p>
        </p:txBody>
      </p:sp>
      <p:sp>
        <p:nvSpPr>
          <p:cNvPr id="87" name="Shape 87"/>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88" name="Shape 88"/>
          <p:cNvSpPr/>
          <p:nvPr/>
        </p:nvSpPr>
        <p:spPr>
          <a:xfrm>
            <a:off x="469003" y="489950"/>
            <a:ext cx="3541048"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
        <p:nvSpPr>
          <p:cNvPr id="89" name="Shape 89"/>
          <p:cNvSpPr/>
          <p:nvPr/>
        </p:nvSpPr>
        <p:spPr>
          <a:xfrm>
            <a:off x="4841000"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with important notes </a:t>
            </a:r>
            <a:r>
              <a:rPr lang="en" sz="1800">
                <a:solidFill>
                  <a:srgbClr val="295269"/>
                </a:solidFill>
                <a:latin typeface="Dosis"/>
                <a:ea typeface="Dosis"/>
                <a:cs typeface="Dosis"/>
                <a:sym typeface="Dosis"/>
              </a:rPr>
              <a:t>and thoughts</a:t>
            </a:r>
            <a:r>
              <a:rPr lang="en" sz="1800" b="0" i="0" u="none" strike="noStrike" cap="none">
                <a:solidFill>
                  <a:srgbClr val="295269"/>
                </a:solidFill>
                <a:latin typeface="Dosis"/>
                <a:ea typeface="Dosis"/>
                <a:cs typeface="Dosis"/>
                <a:sym typeface="Dosis"/>
              </a:rPr>
              <a:t>.</a:t>
            </a:r>
            <a:endParaRPr sz="1000">
              <a:latin typeface="Dosis"/>
              <a:ea typeface="Dosis"/>
              <a:cs typeface="Dosis"/>
              <a:sym typeface="Dosis"/>
            </a:endParaRPr>
          </a:p>
        </p:txBody>
      </p:sp>
      <p:sp>
        <p:nvSpPr>
          <p:cNvPr id="90" name="Shape 90"/>
          <p:cNvSpPr/>
          <p:nvPr/>
        </p:nvSpPr>
        <p:spPr>
          <a:xfrm>
            <a:off x="4841000"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r>
              <a:rPr lang="en" sz="1100">
                <a:solidFill>
                  <a:srgbClr val="295269"/>
                </a:solidFill>
                <a:latin typeface="Dosis"/>
                <a:ea typeface="Dosis"/>
                <a:cs typeface="Dosis"/>
                <a:sym typeface="Dosis"/>
              </a:rPr>
              <a:t> for real-time schemas. Dramatically maintain clicks-and-mortar solutions without functional solutions.</a:t>
            </a:r>
            <a:endParaRPr sz="1000">
              <a:latin typeface="Dosis"/>
              <a:ea typeface="Dosis"/>
              <a:cs typeface="Dosis"/>
              <a:sym typeface="Dosis"/>
            </a:endParaRPr>
          </a:p>
        </p:txBody>
      </p:sp>
      <p:sp>
        <p:nvSpPr>
          <p:cNvPr id="91" name="Shape 91"/>
          <p:cNvSpPr/>
          <p:nvPr/>
        </p:nvSpPr>
        <p:spPr>
          <a:xfrm>
            <a:off x="469025"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r>
              <a:rPr lang="en" sz="1100">
                <a:solidFill>
                  <a:srgbClr val="295269"/>
                </a:solidFill>
                <a:latin typeface="Dosis"/>
                <a:ea typeface="Dosis"/>
                <a:cs typeface="Dosis"/>
                <a:sym typeface="Dosis"/>
              </a:rPr>
              <a:t> for real-time schemas. Dramatically maintain clicks-and-mortar solutions without functional solutions.</a:t>
            </a:r>
            <a:endParaRPr sz="1000">
              <a:latin typeface="Dosis"/>
              <a:ea typeface="Dosis"/>
              <a:cs typeface="Dosis"/>
              <a:sym typeface="Dosis"/>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3-Column">
  <p:cSld name="CUSTOM_4">
    <p:spTree>
      <p:nvGrpSpPr>
        <p:cNvPr id="1" name="Shape 92"/>
        <p:cNvGrpSpPr/>
        <p:nvPr/>
      </p:nvGrpSpPr>
      <p:grpSpPr>
        <a:xfrm>
          <a:off x="0" y="0"/>
          <a:ext cx="0" cy="0"/>
          <a:chOff x="0" y="0"/>
          <a:chExt cx="0" cy="0"/>
        </a:xfrm>
      </p:grpSpPr>
      <p:sp>
        <p:nvSpPr>
          <p:cNvPr id="93" name="Shape 93"/>
          <p:cNvSpPr/>
          <p:nvPr/>
        </p:nvSpPr>
        <p:spPr>
          <a:xfrm>
            <a:off x="469025" y="1083775"/>
            <a:ext cx="818472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94" name="Shape 94"/>
          <p:cNvSpPr/>
          <p:nvPr/>
        </p:nvSpPr>
        <p:spPr>
          <a:xfrm>
            <a:off x="469025" y="3269525"/>
            <a:ext cx="246012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sp>
        <p:nvSpPr>
          <p:cNvPr id="95" name="Shape 95"/>
          <p:cNvSpPr/>
          <p:nvPr/>
        </p:nvSpPr>
        <p:spPr>
          <a:xfrm>
            <a:off x="469031" y="2466975"/>
            <a:ext cx="246012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96" name="Shape 96"/>
          <p:cNvSpPr/>
          <p:nvPr/>
        </p:nvSpPr>
        <p:spPr>
          <a:xfrm>
            <a:off x="3345275" y="3261725"/>
            <a:ext cx="2458992"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Quickly maximize timely </a:t>
            </a:r>
            <a:r>
              <a:rPr lang="en" sz="1100" b="0" i="0" u="none" strike="noStrike" cap="none">
                <a:solidFill>
                  <a:srgbClr val="FA726E"/>
                </a:solidFill>
                <a:latin typeface="Dosis"/>
                <a:ea typeface="Dosis"/>
                <a:cs typeface="Dosis"/>
                <a:sym typeface="Dosis"/>
              </a:rPr>
              <a:t>deliverables for real-time</a:t>
            </a:r>
            <a:r>
              <a:rPr lang="en" sz="1100" b="0" i="0" u="none" strike="noStrike" cap="none">
                <a:solidFill>
                  <a:srgbClr val="295269"/>
                </a:solidFill>
                <a:latin typeface="Dosis"/>
                <a:ea typeface="Dosis"/>
                <a:cs typeface="Dosis"/>
                <a:sym typeface="Dosis"/>
              </a:rPr>
              <a:t> schemas. Dramatically maintain clicks-and-mortar solutions without functional solutions.</a:t>
            </a:r>
            <a:endParaRPr sz="1000">
              <a:latin typeface="Dosis"/>
              <a:ea typeface="Dosis"/>
              <a:cs typeface="Dosis"/>
              <a:sym typeface="Dosis"/>
            </a:endParaRPr>
          </a:p>
        </p:txBody>
      </p:sp>
      <p:sp>
        <p:nvSpPr>
          <p:cNvPr id="97" name="Shape 97"/>
          <p:cNvSpPr/>
          <p:nvPr/>
        </p:nvSpPr>
        <p:spPr>
          <a:xfrm>
            <a:off x="3345273" y="2463626"/>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98" name="Shape 98"/>
          <p:cNvSpPr/>
          <p:nvPr/>
        </p:nvSpPr>
        <p:spPr>
          <a:xfrm>
            <a:off x="6193600" y="3261725"/>
            <a:ext cx="2460126"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a:t>
            </a:r>
            <a:r>
              <a:rPr lang="en" sz="1100" b="0" i="0" u="none" strike="noStrike" cap="none">
                <a:solidFill>
                  <a:srgbClr val="FA726E"/>
                </a:solidFill>
                <a:latin typeface="Dosis"/>
                <a:ea typeface="Dosis"/>
                <a:cs typeface="Dosis"/>
                <a:sym typeface="Dosis"/>
              </a:rPr>
              <a:t>unleash</a:t>
            </a:r>
            <a:r>
              <a:rPr lang="en" sz="1100" b="0" i="0" u="none" strike="noStrike" cap="none">
                <a:solidFill>
                  <a:srgbClr val="295269"/>
                </a:solidFill>
                <a:latin typeface="Dosis"/>
                <a:ea typeface="Dosis"/>
                <a:cs typeface="Dosis"/>
                <a:sym typeface="Dosis"/>
              </a:rPr>
              <a:t> cross-media information without cross-media value. Quickly maximize timely deliverables for real-time schemas. Dramatically maintain clicks-and-mortar solutions without functional solutions.</a:t>
            </a:r>
            <a:endParaRPr sz="1000">
              <a:latin typeface="Dosis"/>
              <a:ea typeface="Dosis"/>
              <a:cs typeface="Dosis"/>
              <a:sym typeface="Dosis"/>
            </a:endParaRPr>
          </a:p>
        </p:txBody>
      </p:sp>
      <p:sp>
        <p:nvSpPr>
          <p:cNvPr id="99" name="Shape 99"/>
          <p:cNvSpPr/>
          <p:nvPr/>
        </p:nvSpPr>
        <p:spPr>
          <a:xfrm>
            <a:off x="6220375" y="2460275"/>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100" name="Shape 100"/>
          <p:cNvSpPr/>
          <p:nvPr/>
        </p:nvSpPr>
        <p:spPr>
          <a:xfrm>
            <a:off x="469007" y="489950"/>
            <a:ext cx="3036225"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4-Column">
  <p:cSld name="CUSTOM_20">
    <p:spTree>
      <p:nvGrpSpPr>
        <p:cNvPr id="1" name="Shape 101"/>
        <p:cNvGrpSpPr/>
        <p:nvPr/>
      </p:nvGrpSpPr>
      <p:grpSpPr>
        <a:xfrm>
          <a:off x="0" y="0"/>
          <a:ext cx="0" cy="0"/>
          <a:chOff x="0" y="0"/>
          <a:chExt cx="0" cy="0"/>
        </a:xfrm>
      </p:grpSpPr>
      <p:sp>
        <p:nvSpPr>
          <p:cNvPr id="102" name="Shape 102"/>
          <p:cNvSpPr/>
          <p:nvPr/>
        </p:nvSpPr>
        <p:spPr>
          <a:xfrm>
            <a:off x="536150"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03" name="Shape 103"/>
          <p:cNvSpPr/>
          <p:nvPr/>
        </p:nvSpPr>
        <p:spPr>
          <a:xfrm>
            <a:off x="536150"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04" name="Shape 104"/>
          <p:cNvCxnSpPr/>
          <p:nvPr/>
        </p:nvCxnSpPr>
        <p:spPr>
          <a:xfrm>
            <a:off x="536148"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05" name="Shape 105"/>
          <p:cNvSpPr/>
          <p:nvPr/>
        </p:nvSpPr>
        <p:spPr>
          <a:xfrm>
            <a:off x="26196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06" name="Shape 106"/>
          <p:cNvCxnSpPr/>
          <p:nvPr/>
        </p:nvCxnSpPr>
        <p:spPr>
          <a:xfrm>
            <a:off x="26196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07" name="Shape 107"/>
          <p:cNvSpPr/>
          <p:nvPr/>
        </p:nvSpPr>
        <p:spPr>
          <a:xfrm>
            <a:off x="26196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08" name="Shape 108"/>
          <p:cNvSpPr/>
          <p:nvPr/>
        </p:nvSpPr>
        <p:spPr>
          <a:xfrm>
            <a:off x="471802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09" name="Shape 109"/>
          <p:cNvCxnSpPr/>
          <p:nvPr/>
        </p:nvCxnSpPr>
        <p:spPr>
          <a:xfrm>
            <a:off x="4725435"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0" name="Shape 110"/>
          <p:cNvSpPr/>
          <p:nvPr/>
        </p:nvSpPr>
        <p:spPr>
          <a:xfrm>
            <a:off x="471802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11" name="Shape 111"/>
          <p:cNvSpPr/>
          <p:nvPr/>
        </p:nvSpPr>
        <p:spPr>
          <a:xfrm>
            <a:off x="68163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12" name="Shape 112"/>
          <p:cNvCxnSpPr/>
          <p:nvPr/>
        </p:nvCxnSpPr>
        <p:spPr>
          <a:xfrm>
            <a:off x="68163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3" name="Shape 113"/>
          <p:cNvSpPr/>
          <p:nvPr/>
        </p:nvSpPr>
        <p:spPr>
          <a:xfrm>
            <a:off x="68163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pic>
        <p:nvPicPr>
          <p:cNvPr id="114" name="Shape 114"/>
          <p:cNvPicPr preferRelativeResize="0"/>
          <p:nvPr/>
        </p:nvPicPr>
        <p:blipFill rotWithShape="1">
          <a:blip r:embed="rId2">
            <a:alphaModFix/>
          </a:blip>
          <a:srcRect b="50337"/>
          <a:stretch/>
        </p:blipFill>
        <p:spPr>
          <a:xfrm>
            <a:off x="536150" y="1109125"/>
            <a:ext cx="1819800" cy="684725"/>
          </a:xfrm>
          <a:prstGeom prst="rect">
            <a:avLst/>
          </a:prstGeom>
          <a:noFill/>
          <a:ln>
            <a:noFill/>
          </a:ln>
        </p:spPr>
      </p:pic>
      <p:sp>
        <p:nvSpPr>
          <p:cNvPr id="115" name="Shape 115"/>
          <p:cNvSpPr/>
          <p:nvPr/>
        </p:nvSpPr>
        <p:spPr>
          <a:xfrm>
            <a:off x="536150"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16" name="Shape 116"/>
          <p:cNvSpPr/>
          <p:nvPr/>
        </p:nvSpPr>
        <p:spPr>
          <a:xfrm>
            <a:off x="536150"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17" name="Shape 117"/>
          <p:cNvCxnSpPr/>
          <p:nvPr/>
        </p:nvCxnSpPr>
        <p:spPr>
          <a:xfrm>
            <a:off x="536148" y="379919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8" name="Shape 118"/>
          <p:cNvSpPr/>
          <p:nvPr/>
        </p:nvSpPr>
        <p:spPr>
          <a:xfrm>
            <a:off x="26196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19" name="Shape 119"/>
          <p:cNvCxnSpPr/>
          <p:nvPr/>
        </p:nvCxnSpPr>
        <p:spPr>
          <a:xfrm>
            <a:off x="26196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0" name="Shape 120"/>
          <p:cNvSpPr/>
          <p:nvPr/>
        </p:nvSpPr>
        <p:spPr>
          <a:xfrm>
            <a:off x="26196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21" name="Shape 121"/>
          <p:cNvSpPr/>
          <p:nvPr/>
        </p:nvSpPr>
        <p:spPr>
          <a:xfrm>
            <a:off x="471802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22" name="Shape 122"/>
          <p:cNvCxnSpPr/>
          <p:nvPr/>
        </p:nvCxnSpPr>
        <p:spPr>
          <a:xfrm>
            <a:off x="4725435"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3" name="Shape 123"/>
          <p:cNvSpPr/>
          <p:nvPr/>
        </p:nvSpPr>
        <p:spPr>
          <a:xfrm>
            <a:off x="471802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24" name="Shape 124"/>
          <p:cNvSpPr/>
          <p:nvPr/>
        </p:nvSpPr>
        <p:spPr>
          <a:xfrm>
            <a:off x="68163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25" name="Shape 125"/>
          <p:cNvCxnSpPr/>
          <p:nvPr/>
        </p:nvCxnSpPr>
        <p:spPr>
          <a:xfrm>
            <a:off x="68163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6" name="Shape 126"/>
          <p:cNvSpPr/>
          <p:nvPr/>
        </p:nvSpPr>
        <p:spPr>
          <a:xfrm>
            <a:off x="68163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pic>
        <p:nvPicPr>
          <p:cNvPr id="127" name="Shape 127"/>
          <p:cNvPicPr preferRelativeResize="0"/>
          <p:nvPr/>
        </p:nvPicPr>
        <p:blipFill rotWithShape="1">
          <a:blip r:embed="rId2">
            <a:alphaModFix/>
          </a:blip>
          <a:srcRect b="50337"/>
          <a:stretch/>
        </p:blipFill>
        <p:spPr>
          <a:xfrm>
            <a:off x="2619675" y="1109125"/>
            <a:ext cx="1819800" cy="684725"/>
          </a:xfrm>
          <a:prstGeom prst="rect">
            <a:avLst/>
          </a:prstGeom>
          <a:noFill/>
          <a:ln>
            <a:noFill/>
          </a:ln>
        </p:spPr>
      </p:pic>
      <p:pic>
        <p:nvPicPr>
          <p:cNvPr id="128" name="Shape 128"/>
          <p:cNvPicPr preferRelativeResize="0"/>
          <p:nvPr/>
        </p:nvPicPr>
        <p:blipFill rotWithShape="1">
          <a:blip r:embed="rId2">
            <a:alphaModFix/>
          </a:blip>
          <a:srcRect b="50337"/>
          <a:stretch/>
        </p:blipFill>
        <p:spPr>
          <a:xfrm>
            <a:off x="4710563" y="1109125"/>
            <a:ext cx="1819800" cy="684725"/>
          </a:xfrm>
          <a:prstGeom prst="rect">
            <a:avLst/>
          </a:prstGeom>
          <a:noFill/>
          <a:ln>
            <a:noFill/>
          </a:ln>
        </p:spPr>
      </p:pic>
      <p:pic>
        <p:nvPicPr>
          <p:cNvPr id="129" name="Shape 129"/>
          <p:cNvPicPr preferRelativeResize="0"/>
          <p:nvPr/>
        </p:nvPicPr>
        <p:blipFill rotWithShape="1">
          <a:blip r:embed="rId2">
            <a:alphaModFix/>
          </a:blip>
          <a:srcRect b="50337"/>
          <a:stretch/>
        </p:blipFill>
        <p:spPr>
          <a:xfrm>
            <a:off x="6823788" y="1109125"/>
            <a:ext cx="1819800" cy="684725"/>
          </a:xfrm>
          <a:prstGeom prst="rect">
            <a:avLst/>
          </a:prstGeom>
          <a:noFill/>
          <a:ln>
            <a:noFill/>
          </a:ln>
        </p:spPr>
      </p:pic>
      <p:sp>
        <p:nvSpPr>
          <p:cNvPr id="130" name="Shape 130"/>
          <p:cNvSpPr/>
          <p:nvPr/>
        </p:nvSpPr>
        <p:spPr>
          <a:xfrm>
            <a:off x="5361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A</a:t>
            </a:r>
            <a:endParaRPr>
              <a:solidFill>
                <a:srgbClr val="295269"/>
              </a:solidFill>
              <a:latin typeface="Dosis"/>
              <a:ea typeface="Dosis"/>
              <a:cs typeface="Dosis"/>
              <a:sym typeface="Dosis"/>
            </a:endParaRPr>
          </a:p>
        </p:txBody>
      </p:sp>
      <p:sp>
        <p:nvSpPr>
          <p:cNvPr id="131" name="Shape 131"/>
          <p:cNvSpPr/>
          <p:nvPr/>
        </p:nvSpPr>
        <p:spPr>
          <a:xfrm>
            <a:off x="26196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B</a:t>
            </a:r>
            <a:endParaRPr>
              <a:solidFill>
                <a:srgbClr val="295269"/>
              </a:solidFill>
              <a:latin typeface="Dosis"/>
              <a:ea typeface="Dosis"/>
              <a:cs typeface="Dosis"/>
              <a:sym typeface="Dosis"/>
            </a:endParaRPr>
          </a:p>
        </p:txBody>
      </p:sp>
      <p:sp>
        <p:nvSpPr>
          <p:cNvPr id="132" name="Shape 132"/>
          <p:cNvSpPr/>
          <p:nvPr/>
        </p:nvSpPr>
        <p:spPr>
          <a:xfrm>
            <a:off x="68014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D</a:t>
            </a:r>
            <a:endParaRPr>
              <a:solidFill>
                <a:srgbClr val="295269"/>
              </a:solidFill>
              <a:latin typeface="Dosis"/>
              <a:ea typeface="Dosis"/>
              <a:cs typeface="Dosis"/>
              <a:sym typeface="Dosis"/>
            </a:endParaRPr>
          </a:p>
        </p:txBody>
      </p:sp>
      <p:sp>
        <p:nvSpPr>
          <p:cNvPr id="133" name="Shape 133"/>
          <p:cNvSpPr/>
          <p:nvPr/>
        </p:nvSpPr>
        <p:spPr>
          <a:xfrm>
            <a:off x="47179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C</a:t>
            </a:r>
            <a:endParaRPr>
              <a:solidFill>
                <a:srgbClr val="295269"/>
              </a:solidFill>
              <a:latin typeface="Dosis"/>
              <a:ea typeface="Dosis"/>
              <a:cs typeface="Dosis"/>
              <a:sym typeface="Dosis"/>
            </a:endParaRPr>
          </a:p>
        </p:txBody>
      </p:sp>
      <p:cxnSp>
        <p:nvCxnSpPr>
          <p:cNvPr id="134" name="Shape 134"/>
          <p:cNvCxnSpPr/>
          <p:nvPr/>
        </p:nvCxnSpPr>
        <p:spPr>
          <a:xfrm>
            <a:off x="536148" y="935240"/>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5" name="Shape 135"/>
          <p:cNvCxnSpPr/>
          <p:nvPr/>
        </p:nvCxnSpPr>
        <p:spPr>
          <a:xfrm>
            <a:off x="2619673"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6" name="Shape 136"/>
          <p:cNvCxnSpPr/>
          <p:nvPr/>
        </p:nvCxnSpPr>
        <p:spPr>
          <a:xfrm>
            <a:off x="4725435"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7" name="Shape 137"/>
          <p:cNvCxnSpPr/>
          <p:nvPr/>
        </p:nvCxnSpPr>
        <p:spPr>
          <a:xfrm>
            <a:off x="6816373" y="935241"/>
            <a:ext cx="1819800" cy="0"/>
          </a:xfrm>
          <a:prstGeom prst="straightConnector1">
            <a:avLst/>
          </a:prstGeom>
          <a:noFill/>
          <a:ln w="9525" cap="rnd" cmpd="sng">
            <a:solidFill>
              <a:srgbClr val="BCBEC0"/>
            </a:solidFill>
            <a:prstDash val="solid"/>
            <a:miter lim="8000"/>
            <a:headEnd type="none" w="sm" len="sm"/>
            <a:tailEnd type="none" w="sm" len="sm"/>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oxes Slide">
  <p:cSld name="CUSTOM_19">
    <p:spTree>
      <p:nvGrpSpPr>
        <p:cNvPr id="1" name="Shape 138"/>
        <p:cNvGrpSpPr/>
        <p:nvPr/>
      </p:nvGrpSpPr>
      <p:grpSpPr>
        <a:xfrm>
          <a:off x="0" y="0"/>
          <a:ext cx="0" cy="0"/>
          <a:chOff x="0" y="0"/>
          <a:chExt cx="0" cy="0"/>
        </a:xfrm>
      </p:grpSpPr>
      <p:pic>
        <p:nvPicPr>
          <p:cNvPr id="139" name="Shape 139"/>
          <p:cNvPicPr preferRelativeResize="0"/>
          <p:nvPr/>
        </p:nvPicPr>
        <p:blipFill>
          <a:blip r:embed="rId2">
            <a:alphaModFix/>
          </a:blip>
          <a:stretch>
            <a:fillRect/>
          </a:stretch>
        </p:blipFill>
        <p:spPr>
          <a:xfrm>
            <a:off x="457359" y="1347812"/>
            <a:ext cx="2434455" cy="2447850"/>
          </a:xfrm>
          <a:prstGeom prst="rect">
            <a:avLst/>
          </a:prstGeom>
          <a:noFill/>
          <a:ln>
            <a:noFill/>
          </a:ln>
        </p:spPr>
      </p:pic>
      <p:sp>
        <p:nvSpPr>
          <p:cNvPr id="140" name="Shape 140"/>
          <p:cNvSpPr/>
          <p:nvPr/>
        </p:nvSpPr>
        <p:spPr>
          <a:xfrm>
            <a:off x="457359"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41" name="Shape 141"/>
          <p:cNvSpPr/>
          <p:nvPr/>
        </p:nvSpPr>
        <p:spPr>
          <a:xfrm>
            <a:off x="5857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42" name="Shape 142"/>
          <p:cNvCxnSpPr/>
          <p:nvPr/>
        </p:nvCxnSpPr>
        <p:spPr>
          <a:xfrm>
            <a:off x="627023"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43" name="Shape 143"/>
          <p:cNvSpPr/>
          <p:nvPr/>
        </p:nvSpPr>
        <p:spPr>
          <a:xfrm>
            <a:off x="6415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pic>
        <p:nvPicPr>
          <p:cNvPr id="144" name="Shape 144"/>
          <p:cNvPicPr preferRelativeResize="0"/>
          <p:nvPr/>
        </p:nvPicPr>
        <p:blipFill>
          <a:blip r:embed="rId2">
            <a:alphaModFix/>
          </a:blip>
          <a:stretch>
            <a:fillRect/>
          </a:stretch>
        </p:blipFill>
        <p:spPr>
          <a:xfrm>
            <a:off x="3354758" y="1347812"/>
            <a:ext cx="2434455" cy="2447850"/>
          </a:xfrm>
          <a:prstGeom prst="rect">
            <a:avLst/>
          </a:prstGeom>
          <a:noFill/>
          <a:ln>
            <a:noFill/>
          </a:ln>
        </p:spPr>
      </p:pic>
      <p:sp>
        <p:nvSpPr>
          <p:cNvPr id="145" name="Shape 145"/>
          <p:cNvSpPr/>
          <p:nvPr/>
        </p:nvSpPr>
        <p:spPr>
          <a:xfrm>
            <a:off x="33547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46" name="Shape 146"/>
          <p:cNvSpPr/>
          <p:nvPr/>
        </p:nvSpPr>
        <p:spPr>
          <a:xfrm>
            <a:off x="3483123"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47" name="Shape 147"/>
          <p:cNvCxnSpPr/>
          <p:nvPr/>
        </p:nvCxnSpPr>
        <p:spPr>
          <a:xfrm>
            <a:off x="35244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48" name="Shape 148"/>
          <p:cNvSpPr/>
          <p:nvPr/>
        </p:nvSpPr>
        <p:spPr>
          <a:xfrm>
            <a:off x="35389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pic>
        <p:nvPicPr>
          <p:cNvPr id="149" name="Shape 149"/>
          <p:cNvPicPr preferRelativeResize="0"/>
          <p:nvPr/>
        </p:nvPicPr>
        <p:blipFill>
          <a:blip r:embed="rId2">
            <a:alphaModFix/>
          </a:blip>
          <a:stretch>
            <a:fillRect/>
          </a:stretch>
        </p:blipFill>
        <p:spPr>
          <a:xfrm>
            <a:off x="6252158" y="1347812"/>
            <a:ext cx="2434455" cy="2447850"/>
          </a:xfrm>
          <a:prstGeom prst="rect">
            <a:avLst/>
          </a:prstGeom>
          <a:noFill/>
          <a:ln>
            <a:noFill/>
          </a:ln>
        </p:spPr>
      </p:pic>
      <p:sp>
        <p:nvSpPr>
          <p:cNvPr id="150" name="Shape 150"/>
          <p:cNvSpPr/>
          <p:nvPr/>
        </p:nvSpPr>
        <p:spPr>
          <a:xfrm>
            <a:off x="62521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51" name="Shape 151"/>
          <p:cNvSpPr/>
          <p:nvPr/>
        </p:nvSpPr>
        <p:spPr>
          <a:xfrm>
            <a:off x="63805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52" name="Shape 152"/>
          <p:cNvCxnSpPr/>
          <p:nvPr/>
        </p:nvCxnSpPr>
        <p:spPr>
          <a:xfrm>
            <a:off x="64218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53" name="Shape 153"/>
          <p:cNvSpPr/>
          <p:nvPr/>
        </p:nvSpPr>
        <p:spPr>
          <a:xfrm>
            <a:off x="6436332"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Single-Image Normal">
  <p:cSld name="CUSTOM_13">
    <p:spTree>
      <p:nvGrpSpPr>
        <p:cNvPr id="1" name="Shape 154"/>
        <p:cNvGrpSpPr/>
        <p:nvPr/>
      </p:nvGrpSpPr>
      <p:grpSpPr>
        <a:xfrm>
          <a:off x="0" y="0"/>
          <a:ext cx="0" cy="0"/>
          <a:chOff x="0" y="0"/>
          <a:chExt cx="0" cy="0"/>
        </a:xfrm>
      </p:grpSpPr>
      <p:sp>
        <p:nvSpPr>
          <p:cNvPr id="155" name="Shape 155"/>
          <p:cNvSpPr/>
          <p:nvPr/>
        </p:nvSpPr>
        <p:spPr>
          <a:xfrm>
            <a:off x="6096000" y="0"/>
            <a:ext cx="3048000" cy="5143500"/>
          </a:xfrm>
          <a:prstGeom prst="rect">
            <a:avLst/>
          </a:prstGeom>
          <a:solidFill>
            <a:srgbClr val="E6E7E8"/>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6" name="Shape 156"/>
          <p:cNvSpPr txBox="1"/>
          <p:nvPr/>
        </p:nvSpPr>
        <p:spPr>
          <a:xfrm>
            <a:off x="6291250" y="280950"/>
            <a:ext cx="2562300" cy="14574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2800">
                <a:solidFill>
                  <a:srgbClr val="204056"/>
                </a:solidFill>
                <a:latin typeface="Dosis"/>
                <a:ea typeface="Dosis"/>
                <a:cs typeface="Dosis"/>
                <a:sym typeface="Dosis"/>
              </a:rPr>
              <a:t>Title, could be longer or more wordy</a:t>
            </a:r>
            <a:endParaRPr sz="2800">
              <a:solidFill>
                <a:srgbClr val="204056"/>
              </a:solidFill>
              <a:latin typeface="Dosis"/>
              <a:ea typeface="Dosis"/>
              <a:cs typeface="Dosis"/>
              <a:sym typeface="Dosis"/>
            </a:endParaRPr>
          </a:p>
        </p:txBody>
      </p:sp>
      <p:sp>
        <p:nvSpPr>
          <p:cNvPr id="157" name="Shape 157"/>
          <p:cNvSpPr txBox="1"/>
          <p:nvPr/>
        </p:nvSpPr>
        <p:spPr>
          <a:xfrm>
            <a:off x="6257950" y="1843050"/>
            <a:ext cx="2628900" cy="3019500"/>
          </a:xfrm>
          <a:prstGeom prst="rect">
            <a:avLst/>
          </a:prstGeom>
          <a:noFill/>
          <a:ln>
            <a:noFill/>
          </a:ln>
        </p:spPr>
        <p:txBody>
          <a:bodyPr spcFirstLastPara="1" wrap="square" lIns="91425" tIns="91425" rIns="91425" bIns="91425" anchor="t" anchorCtr="0">
            <a:noAutofit/>
          </a:bodyPr>
          <a:lstStyle/>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Commentary</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Trends</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Key Findings</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a:solidFill>
                <a:srgbClr val="204056"/>
              </a:solidFill>
              <a:latin typeface="Dosis"/>
              <a:ea typeface="Dosis"/>
              <a:cs typeface="Dosis"/>
              <a:sym typeface="Dosis"/>
            </a:endParaRPr>
          </a:p>
        </p:txBody>
      </p:sp>
      <p:sp>
        <p:nvSpPr>
          <p:cNvPr id="158" name="Shape 158"/>
          <p:cNvSpPr/>
          <p:nvPr/>
        </p:nvSpPr>
        <p:spPr>
          <a:xfrm>
            <a:off x="486668" y="359490"/>
            <a:ext cx="2423304" cy="227707"/>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pic>
        <p:nvPicPr>
          <p:cNvPr id="159" name="Shape 159"/>
          <p:cNvPicPr preferRelativeResize="0"/>
          <p:nvPr/>
        </p:nvPicPr>
        <p:blipFill>
          <a:blip r:embed="rId2">
            <a:alphaModFix/>
          </a:blip>
          <a:stretch>
            <a:fillRect/>
          </a:stretch>
        </p:blipFill>
        <p:spPr>
          <a:xfrm>
            <a:off x="486668" y="784766"/>
            <a:ext cx="4521770" cy="3425651"/>
          </a:xfrm>
          <a:prstGeom prst="rect">
            <a:avLst/>
          </a:prstGeom>
          <a:noFill/>
          <a:ln>
            <a:noFill/>
          </a:ln>
        </p:spPr>
      </p:pic>
      <p:sp>
        <p:nvSpPr>
          <p:cNvPr id="160" name="Shape 160"/>
          <p:cNvSpPr/>
          <p:nvPr/>
        </p:nvSpPr>
        <p:spPr>
          <a:xfrm>
            <a:off x="486668" y="4452635"/>
            <a:ext cx="3240378" cy="33372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000">
              <a:latin typeface="Dosis"/>
              <a:ea typeface="Dosis"/>
              <a:cs typeface="Dosis"/>
              <a:sym typeface="Dosis"/>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wo-Image Slide">
  <p:cSld name="CUSTOM_14">
    <p:spTree>
      <p:nvGrpSpPr>
        <p:cNvPr id="1" name="Shape 161"/>
        <p:cNvGrpSpPr/>
        <p:nvPr/>
      </p:nvGrpSpPr>
      <p:grpSpPr>
        <a:xfrm>
          <a:off x="0" y="0"/>
          <a:ext cx="0" cy="0"/>
          <a:chOff x="0" y="0"/>
          <a:chExt cx="0" cy="0"/>
        </a:xfrm>
      </p:grpSpPr>
      <p:sp>
        <p:nvSpPr>
          <p:cNvPr id="162" name="Shape 162"/>
          <p:cNvSpPr/>
          <p:nvPr/>
        </p:nvSpPr>
        <p:spPr>
          <a:xfrm>
            <a:off x="632594" y="4102372"/>
            <a:ext cx="2438905" cy="33372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a:latin typeface="Dosis"/>
              <a:ea typeface="Dosis"/>
              <a:cs typeface="Dosis"/>
              <a:sym typeface="Dosis"/>
            </a:endParaRPr>
          </a:p>
        </p:txBody>
      </p:sp>
      <p:sp>
        <p:nvSpPr>
          <p:cNvPr id="163" name="Shape 163"/>
          <p:cNvSpPr/>
          <p:nvPr/>
        </p:nvSpPr>
        <p:spPr>
          <a:xfrm>
            <a:off x="640407" y="705146"/>
            <a:ext cx="2423304" cy="159617"/>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pic>
        <p:nvPicPr>
          <p:cNvPr id="164" name="Shape 164"/>
          <p:cNvPicPr preferRelativeResize="0"/>
          <p:nvPr/>
        </p:nvPicPr>
        <p:blipFill>
          <a:blip r:embed="rId2">
            <a:alphaModFix/>
          </a:blip>
          <a:stretch>
            <a:fillRect/>
          </a:stretch>
        </p:blipFill>
        <p:spPr>
          <a:xfrm>
            <a:off x="644872" y="1111745"/>
            <a:ext cx="3578572" cy="2711276"/>
          </a:xfrm>
          <a:prstGeom prst="rect">
            <a:avLst/>
          </a:prstGeom>
          <a:noFill/>
          <a:ln>
            <a:noFill/>
          </a:ln>
        </p:spPr>
      </p:pic>
      <p:pic>
        <p:nvPicPr>
          <p:cNvPr id="165" name="Shape 165"/>
          <p:cNvPicPr preferRelativeResize="0"/>
          <p:nvPr/>
        </p:nvPicPr>
        <p:blipFill>
          <a:blip r:embed="rId2">
            <a:alphaModFix/>
          </a:blip>
          <a:stretch>
            <a:fillRect/>
          </a:stretch>
        </p:blipFill>
        <p:spPr>
          <a:xfrm>
            <a:off x="4878139" y="1111745"/>
            <a:ext cx="3578572" cy="2711276"/>
          </a:xfrm>
          <a:prstGeom prst="rect">
            <a:avLst/>
          </a:prstGeom>
          <a:noFill/>
          <a:ln>
            <a:noFill/>
          </a:ln>
        </p:spPr>
      </p:pic>
      <p:sp>
        <p:nvSpPr>
          <p:cNvPr id="166" name="Shape 166"/>
          <p:cNvSpPr/>
          <p:nvPr/>
        </p:nvSpPr>
        <p:spPr>
          <a:xfrm>
            <a:off x="4874790" y="4103488"/>
            <a:ext cx="2438905" cy="33485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a:latin typeface="Dosis"/>
              <a:ea typeface="Dosis"/>
              <a:cs typeface="Dosis"/>
              <a:sym typeface="Dosis"/>
            </a:endParaRPr>
          </a:p>
        </p:txBody>
      </p:sp>
      <p:sp>
        <p:nvSpPr>
          <p:cNvPr id="167" name="Shape 167"/>
          <p:cNvSpPr/>
          <p:nvPr/>
        </p:nvSpPr>
        <p:spPr>
          <a:xfrm>
            <a:off x="4882604" y="707379"/>
            <a:ext cx="2423304" cy="158483"/>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Statement 1">
  <p:cSld name="CUSTOM_15">
    <p:spTree>
      <p:nvGrpSpPr>
        <p:cNvPr id="1" name="Shape 168"/>
        <p:cNvGrpSpPr/>
        <p:nvPr/>
      </p:nvGrpSpPr>
      <p:grpSpPr>
        <a:xfrm>
          <a:off x="0" y="0"/>
          <a:ext cx="0" cy="0"/>
          <a:chOff x="0" y="0"/>
          <a:chExt cx="0" cy="0"/>
        </a:xfrm>
      </p:grpSpPr>
      <p:pic>
        <p:nvPicPr>
          <p:cNvPr id="169" name="Shape 169"/>
          <p:cNvPicPr preferRelativeResize="0"/>
          <p:nvPr/>
        </p:nvPicPr>
        <p:blipFill rotWithShape="1">
          <a:blip r:embed="rId2">
            <a:alphaModFix/>
          </a:blip>
          <a:srcRect b="15626"/>
          <a:stretch/>
        </p:blipFill>
        <p:spPr>
          <a:xfrm>
            <a:off x="0" y="0"/>
            <a:ext cx="9144000" cy="5143500"/>
          </a:xfrm>
          <a:prstGeom prst="rect">
            <a:avLst/>
          </a:prstGeom>
          <a:noFill/>
          <a:ln>
            <a:noFill/>
          </a:ln>
        </p:spPr>
      </p:pic>
      <p:sp>
        <p:nvSpPr>
          <p:cNvPr id="170" name="Shape 170"/>
          <p:cNvSpPr/>
          <p:nvPr/>
        </p:nvSpPr>
        <p:spPr>
          <a:xfrm>
            <a:off x="0" y="0"/>
            <a:ext cx="9144000" cy="5143500"/>
          </a:xfrm>
          <a:prstGeom prst="rect">
            <a:avLst/>
          </a:prstGeom>
          <a:solidFill>
            <a:srgbClr val="204056">
              <a:alpha val="8249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1" name="Shape 171"/>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4000">
                <a:solidFill>
                  <a:schemeClr val="lt1"/>
                </a:solidFill>
                <a:latin typeface="Dosis"/>
                <a:ea typeface="Dosis"/>
                <a:cs typeface="Dosis"/>
                <a:sym typeface="Dosis"/>
              </a:rPr>
              <a:t>This is a bold statement or “quote” with a full bleed image</a:t>
            </a:r>
            <a:endParaRPr sz="4000">
              <a:solidFill>
                <a:schemeClr val="lt1"/>
              </a:solidFill>
              <a:latin typeface="Dosis"/>
              <a:ea typeface="Dosis"/>
              <a:cs typeface="Dosis"/>
              <a:sym typeface="Dosis"/>
            </a:endParaRPr>
          </a:p>
          <a:p>
            <a:pPr marL="0" lvl="0" indent="0" algn="ctr" rtl="0">
              <a:spcBef>
                <a:spcPts val="0"/>
              </a:spcBef>
              <a:spcAft>
                <a:spcPts val="0"/>
              </a:spcAft>
              <a:buNone/>
            </a:pPr>
            <a:endParaRPr sz="3600">
              <a:solidFill>
                <a:schemeClr val="lt1"/>
              </a:solidFill>
              <a:latin typeface="Dosis"/>
              <a:ea typeface="Dosis"/>
              <a:cs typeface="Dosis"/>
              <a:sym typeface="Dosis"/>
            </a:endParaRPr>
          </a:p>
        </p:txBody>
      </p:sp>
      <p:sp>
        <p:nvSpPr>
          <p:cNvPr id="172" name="Shape 172"/>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BCBEC0"/>
                </a:solidFill>
                <a:latin typeface="Dosis"/>
                <a:ea typeface="Dosis"/>
                <a:cs typeface="Dosis"/>
                <a:sym typeface="Dosis"/>
              </a:rPr>
              <a:t>Name of Author (if it’s a quote)</a:t>
            </a:r>
            <a:endParaRPr sz="1600">
              <a:solidFill>
                <a:srgbClr val="BCBEC0"/>
              </a:solidFill>
              <a:latin typeface="Dosis"/>
              <a:ea typeface="Dosis"/>
              <a:cs typeface="Dosis"/>
              <a:sym typeface="Dosis"/>
            </a:endParaRPr>
          </a:p>
          <a:p>
            <a:pPr marL="0" lvl="0" indent="0" algn="ctr" rtl="0">
              <a:spcBef>
                <a:spcPts val="0"/>
              </a:spcBef>
              <a:spcAft>
                <a:spcPts val="0"/>
              </a:spcAft>
              <a:buNone/>
            </a:pPr>
            <a:endParaRPr sz="1600">
              <a:solidFill>
                <a:srgbClr val="BCBEC0"/>
              </a:solidFill>
              <a:latin typeface="Dosis"/>
              <a:ea typeface="Dosis"/>
              <a:cs typeface="Dosis"/>
              <a:sym typeface="Dosis"/>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Statement 2">
  <p:cSld name="CUSTOM_16">
    <p:spTree>
      <p:nvGrpSpPr>
        <p:cNvPr id="1" name="Shape 173"/>
        <p:cNvGrpSpPr/>
        <p:nvPr/>
      </p:nvGrpSpPr>
      <p:grpSpPr>
        <a:xfrm>
          <a:off x="0" y="0"/>
          <a:ext cx="0" cy="0"/>
          <a:chOff x="0" y="0"/>
          <a:chExt cx="0" cy="0"/>
        </a:xfrm>
      </p:grpSpPr>
      <p:pic>
        <p:nvPicPr>
          <p:cNvPr id="174" name="Shape 174"/>
          <p:cNvPicPr preferRelativeResize="0"/>
          <p:nvPr/>
        </p:nvPicPr>
        <p:blipFill>
          <a:blip r:embed="rId2">
            <a:alphaModFix/>
          </a:blip>
          <a:stretch>
            <a:fillRect/>
          </a:stretch>
        </p:blipFill>
        <p:spPr>
          <a:xfrm>
            <a:off x="0" y="0"/>
            <a:ext cx="9144000" cy="5143500"/>
          </a:xfrm>
          <a:prstGeom prst="rect">
            <a:avLst/>
          </a:prstGeom>
          <a:noFill/>
          <a:ln>
            <a:noFill/>
          </a:ln>
        </p:spPr>
      </p:pic>
      <p:sp>
        <p:nvSpPr>
          <p:cNvPr id="175" name="Shape 175"/>
          <p:cNvSpPr/>
          <p:nvPr/>
        </p:nvSpPr>
        <p:spPr>
          <a:xfrm>
            <a:off x="0" y="0"/>
            <a:ext cx="9144000" cy="5143500"/>
          </a:xfrm>
          <a:prstGeom prst="rect">
            <a:avLst/>
          </a:prstGeom>
          <a:solidFill>
            <a:srgbClr val="204056">
              <a:alpha val="8249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6" name="Shape 176"/>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4000">
                <a:solidFill>
                  <a:schemeClr val="lt1"/>
                </a:solidFill>
                <a:latin typeface="Dosis"/>
                <a:ea typeface="Dosis"/>
                <a:cs typeface="Dosis"/>
                <a:sym typeface="Dosis"/>
              </a:rPr>
              <a:t>This is a bold statement or “quote” with a full bleed image</a:t>
            </a:r>
            <a:endParaRPr sz="4000">
              <a:solidFill>
                <a:schemeClr val="lt1"/>
              </a:solidFill>
              <a:latin typeface="Dosis"/>
              <a:ea typeface="Dosis"/>
              <a:cs typeface="Dosis"/>
              <a:sym typeface="Dosis"/>
            </a:endParaRPr>
          </a:p>
          <a:p>
            <a:pPr marL="0" lvl="0" indent="0" algn="ctr" rtl="0">
              <a:spcBef>
                <a:spcPts val="0"/>
              </a:spcBef>
              <a:spcAft>
                <a:spcPts val="0"/>
              </a:spcAft>
              <a:buNone/>
            </a:pPr>
            <a:endParaRPr sz="3600">
              <a:solidFill>
                <a:schemeClr val="lt1"/>
              </a:solidFill>
              <a:latin typeface="Dosis"/>
              <a:ea typeface="Dosis"/>
              <a:cs typeface="Dosis"/>
              <a:sym typeface="Dosis"/>
            </a:endParaRPr>
          </a:p>
        </p:txBody>
      </p:sp>
      <p:sp>
        <p:nvSpPr>
          <p:cNvPr id="177" name="Shape 177"/>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BCBEC0"/>
                </a:solidFill>
                <a:latin typeface="Dosis"/>
                <a:ea typeface="Dosis"/>
                <a:cs typeface="Dosis"/>
                <a:sym typeface="Dosis"/>
              </a:rPr>
              <a:t>Name of Author (if it’s a quote)</a:t>
            </a:r>
            <a:endParaRPr sz="1600">
              <a:solidFill>
                <a:srgbClr val="BCBEC0"/>
              </a:solidFill>
              <a:latin typeface="Dosis"/>
              <a:ea typeface="Dosis"/>
              <a:cs typeface="Dosis"/>
              <a:sym typeface="Dosis"/>
            </a:endParaRPr>
          </a:p>
          <a:p>
            <a:pPr marL="0" lvl="0" indent="0" algn="ctr" rtl="0">
              <a:spcBef>
                <a:spcPts val="0"/>
              </a:spcBef>
              <a:spcAft>
                <a:spcPts val="0"/>
              </a:spcAft>
              <a:buNone/>
            </a:pPr>
            <a:endParaRPr sz="1600">
              <a:solidFill>
                <a:srgbClr val="BCBEC0"/>
              </a:solidFill>
              <a:latin typeface="Dosis"/>
              <a:ea typeface="Dosis"/>
              <a:cs typeface="Dosis"/>
              <a:sym typeface="Dosis"/>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Person Slide">
  <p:cSld name="CUSTOM_17">
    <p:bg>
      <p:bgPr>
        <a:solidFill>
          <a:srgbClr val="000000"/>
        </a:solidFill>
        <a:effectLst/>
      </p:bgPr>
    </p:bg>
    <p:spTree>
      <p:nvGrpSpPr>
        <p:cNvPr id="1" name="Shape 178"/>
        <p:cNvGrpSpPr/>
        <p:nvPr/>
      </p:nvGrpSpPr>
      <p:grpSpPr>
        <a:xfrm>
          <a:off x="0" y="0"/>
          <a:ext cx="0" cy="0"/>
          <a:chOff x="0" y="0"/>
          <a:chExt cx="0" cy="0"/>
        </a:xfrm>
      </p:grpSpPr>
      <p:pic>
        <p:nvPicPr>
          <p:cNvPr id="179" name="Shape 179"/>
          <p:cNvPicPr preferRelativeResize="0"/>
          <p:nvPr/>
        </p:nvPicPr>
        <p:blipFill>
          <a:blip r:embed="rId2">
            <a:alphaModFix/>
          </a:blip>
          <a:stretch>
            <a:fillRect/>
          </a:stretch>
        </p:blipFill>
        <p:spPr>
          <a:xfrm>
            <a:off x="0" y="0"/>
            <a:ext cx="5143500" cy="5143500"/>
          </a:xfrm>
          <a:prstGeom prst="rect">
            <a:avLst/>
          </a:prstGeom>
          <a:noFill/>
          <a:ln>
            <a:noFill/>
          </a:ln>
        </p:spPr>
      </p:pic>
      <p:sp>
        <p:nvSpPr>
          <p:cNvPr id="180" name="Shape 180"/>
          <p:cNvSpPr txBox="1"/>
          <p:nvPr/>
        </p:nvSpPr>
        <p:spPr>
          <a:xfrm>
            <a:off x="5581675" y="1952725"/>
            <a:ext cx="2409900" cy="16191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800">
                <a:solidFill>
                  <a:srgbClr val="BCBEC0"/>
                </a:solidFill>
                <a:latin typeface="Dosis"/>
                <a:ea typeface="Dosis"/>
                <a:cs typeface="Dosis"/>
                <a:sym typeface="Dosis"/>
              </a:rPr>
              <a:t>Passionate developer, lover of pizza and cute little dogs. Previously at Acme Inc and Awesome Startup.</a:t>
            </a:r>
            <a:endParaRPr sz="1800">
              <a:solidFill>
                <a:srgbClr val="BCBEC0"/>
              </a:solidFill>
              <a:latin typeface="Dosis"/>
              <a:ea typeface="Dosis"/>
              <a:cs typeface="Dosis"/>
              <a:sym typeface="Dosis"/>
            </a:endParaRPr>
          </a:p>
          <a:p>
            <a:pPr marL="0" lvl="0" indent="0" rtl="0">
              <a:spcBef>
                <a:spcPts val="0"/>
              </a:spcBef>
              <a:spcAft>
                <a:spcPts val="0"/>
              </a:spcAft>
              <a:buNone/>
            </a:pPr>
            <a:endParaRPr sz="1800">
              <a:solidFill>
                <a:srgbClr val="BCBEC0"/>
              </a:solidFill>
              <a:latin typeface="Dosis"/>
              <a:ea typeface="Dosis"/>
              <a:cs typeface="Dosis"/>
              <a:sym typeface="Dosis"/>
            </a:endParaRPr>
          </a:p>
        </p:txBody>
      </p:sp>
      <p:sp>
        <p:nvSpPr>
          <p:cNvPr id="181" name="Shape 181"/>
          <p:cNvSpPr txBox="1"/>
          <p:nvPr/>
        </p:nvSpPr>
        <p:spPr>
          <a:xfrm>
            <a:off x="5581675" y="1095475"/>
            <a:ext cx="2409900" cy="9240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a:solidFill>
                  <a:schemeClr val="lt1"/>
                </a:solidFill>
                <a:latin typeface="Dosis"/>
                <a:ea typeface="Dosis"/>
                <a:cs typeface="Dosis"/>
                <a:sym typeface="Dosis"/>
              </a:rPr>
              <a:t>Welcome</a:t>
            </a:r>
            <a:endParaRPr>
              <a:solidFill>
                <a:schemeClr val="lt1"/>
              </a:solidFill>
              <a:latin typeface="Dosis"/>
              <a:ea typeface="Dosis"/>
              <a:cs typeface="Dosis"/>
              <a:sym typeface="Dosis"/>
            </a:endParaRPr>
          </a:p>
          <a:p>
            <a:pPr marL="0" lvl="0" indent="0" rtl="0">
              <a:spcBef>
                <a:spcPts val="0"/>
              </a:spcBef>
              <a:spcAft>
                <a:spcPts val="0"/>
              </a:spcAft>
              <a:buNone/>
            </a:pPr>
            <a:r>
              <a:rPr lang="en" sz="2400">
                <a:solidFill>
                  <a:schemeClr val="lt1"/>
                </a:solidFill>
                <a:latin typeface="Dosis"/>
                <a:ea typeface="Dosis"/>
                <a:cs typeface="Dosis"/>
                <a:sym typeface="Dosis"/>
              </a:rPr>
              <a:t>John Coder</a:t>
            </a:r>
            <a:endParaRPr sz="2400">
              <a:solidFill>
                <a:schemeClr val="lt1"/>
              </a:solidFill>
              <a:latin typeface="Dosis"/>
              <a:ea typeface="Dosis"/>
              <a:cs typeface="Dosis"/>
              <a:sym typeface="Dosis"/>
            </a:endParaRPr>
          </a:p>
          <a:p>
            <a:pPr marL="0" lvl="0" indent="0" rtl="0">
              <a:spcBef>
                <a:spcPts val="0"/>
              </a:spcBef>
              <a:spcAft>
                <a:spcPts val="0"/>
              </a:spcAft>
              <a:buNone/>
            </a:pPr>
            <a:endParaRPr sz="1800">
              <a:solidFill>
                <a:schemeClr val="lt1"/>
              </a:solidFill>
              <a:latin typeface="Dosis"/>
              <a:ea typeface="Dosis"/>
              <a:cs typeface="Dosis"/>
              <a:sym typeface="Dosis"/>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Logo over white">
  <p:cSld name="CUSTOM_5">
    <p:spTree>
      <p:nvGrpSpPr>
        <p:cNvPr id="1" name="Shape 182"/>
        <p:cNvGrpSpPr/>
        <p:nvPr/>
      </p:nvGrpSpPr>
      <p:grpSpPr>
        <a:xfrm>
          <a:off x="0" y="0"/>
          <a:ext cx="0" cy="0"/>
          <a:chOff x="0" y="0"/>
          <a:chExt cx="0" cy="0"/>
        </a:xfrm>
      </p:grpSpPr>
      <p:pic>
        <p:nvPicPr>
          <p:cNvPr id="183" name="Shape 183"/>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84" name="Shape 184"/>
          <p:cNvPicPr preferRelativeResize="0"/>
          <p:nvPr/>
        </p:nvPicPr>
        <p:blipFill>
          <a:blip r:embed="rId3">
            <a:alphaModFix/>
          </a:blip>
          <a:stretch>
            <a:fillRect/>
          </a:stretch>
        </p:blipFill>
        <p:spPr>
          <a:xfrm>
            <a:off x="3079949" y="2258699"/>
            <a:ext cx="2984101" cy="62610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Shape 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Logo over blue" type="titleOnly">
  <p:cSld name="TITLE_ONLY">
    <p:spTree>
      <p:nvGrpSpPr>
        <p:cNvPr id="1" name="Shape 185"/>
        <p:cNvGrpSpPr/>
        <p:nvPr/>
      </p:nvGrpSpPr>
      <p:grpSpPr>
        <a:xfrm>
          <a:off x="0" y="0"/>
          <a:ext cx="0" cy="0"/>
          <a:chOff x="0" y="0"/>
          <a:chExt cx="0" cy="0"/>
        </a:xfrm>
      </p:grpSpPr>
      <p:pic>
        <p:nvPicPr>
          <p:cNvPr id="186" name="Shape 186"/>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87" name="Shape 187"/>
          <p:cNvPicPr preferRelativeResize="0"/>
          <p:nvPr/>
        </p:nvPicPr>
        <p:blipFill>
          <a:blip r:embed="rId3">
            <a:alphaModFix/>
          </a:blip>
          <a:stretch>
            <a:fillRect/>
          </a:stretch>
        </p:blipFill>
        <p:spPr>
          <a:xfrm>
            <a:off x="3079946" y="2257954"/>
            <a:ext cx="2984101" cy="627583"/>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Final Slide">
  <p:cSld name="CUSTOM_18">
    <p:bg>
      <p:bgPr>
        <a:solidFill>
          <a:srgbClr val="295269"/>
        </a:solidFill>
        <a:effectLst/>
      </p:bgPr>
    </p:bg>
    <p:spTree>
      <p:nvGrpSpPr>
        <p:cNvPr id="1" name="Shape 188"/>
        <p:cNvGrpSpPr/>
        <p:nvPr/>
      </p:nvGrpSpPr>
      <p:grpSpPr>
        <a:xfrm>
          <a:off x="0" y="0"/>
          <a:ext cx="0" cy="0"/>
          <a:chOff x="0" y="0"/>
          <a:chExt cx="0" cy="0"/>
        </a:xfrm>
      </p:grpSpPr>
      <p:sp>
        <p:nvSpPr>
          <p:cNvPr id="189" name="Shape 189"/>
          <p:cNvSpPr/>
          <p:nvPr/>
        </p:nvSpPr>
        <p:spPr>
          <a:xfrm>
            <a:off x="469021" y="2179413"/>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5600">
                <a:solidFill>
                  <a:schemeClr val="lt1"/>
                </a:solidFill>
                <a:latin typeface="Dosis"/>
                <a:ea typeface="Dosis"/>
                <a:cs typeface="Dosis"/>
                <a:sym typeface="Dosis"/>
              </a:rPr>
              <a:t>THANKS!</a:t>
            </a:r>
            <a:endParaRPr sz="1000">
              <a:solidFill>
                <a:schemeClr val="lt1"/>
              </a:solidFill>
              <a:latin typeface="Dosis"/>
              <a:ea typeface="Dosis"/>
              <a:cs typeface="Dosis"/>
              <a:sym typeface="Dosis"/>
            </a:endParaRPr>
          </a:p>
        </p:txBody>
      </p:sp>
      <p:sp>
        <p:nvSpPr>
          <p:cNvPr id="190" name="Shape 190"/>
          <p:cNvSpPr/>
          <p:nvPr/>
        </p:nvSpPr>
        <p:spPr>
          <a:xfrm>
            <a:off x="2676525" y="3243775"/>
            <a:ext cx="3790948" cy="66155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ctr" rtl="0">
              <a:lnSpc>
                <a:spcPct val="100000"/>
              </a:lnSpc>
              <a:spcBef>
                <a:spcPts val="0"/>
              </a:spcBef>
              <a:spcAft>
                <a:spcPts val="0"/>
              </a:spcAft>
              <a:buClr>
                <a:srgbClr val="8A8A8A"/>
              </a:buClr>
              <a:buFont typeface="Arial"/>
              <a:buNone/>
            </a:pPr>
            <a:r>
              <a:rPr lang="en">
                <a:solidFill>
                  <a:schemeClr val="lt1"/>
                </a:solidFill>
                <a:latin typeface="Dosis"/>
                <a:ea typeface="Dosis"/>
                <a:cs typeface="Dosis"/>
                <a:sym typeface="Dosis"/>
              </a:rPr>
              <a:t>Zach Sims   </a:t>
            </a:r>
            <a:endParaRPr>
              <a:solidFill>
                <a:schemeClr val="lt1"/>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r>
              <a:rPr lang="en" sz="1200">
                <a:solidFill>
                  <a:srgbClr val="BCBEC0"/>
                </a:solidFill>
                <a:latin typeface="Dosis"/>
                <a:ea typeface="Dosis"/>
                <a:cs typeface="Dosis"/>
                <a:sym typeface="Dosis"/>
              </a:rPr>
              <a:t>@zsims   </a:t>
            </a:r>
            <a:endParaRPr sz="1200">
              <a:solidFill>
                <a:srgbClr val="BCBEC0"/>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r>
              <a:rPr lang="en" sz="1200">
                <a:solidFill>
                  <a:srgbClr val="BCBEC0"/>
                </a:solidFill>
                <a:latin typeface="Dosis"/>
                <a:ea typeface="Dosis"/>
                <a:cs typeface="Dosis"/>
                <a:sym typeface="Dosis"/>
              </a:rPr>
              <a:t>zach@codecademy.com</a:t>
            </a:r>
            <a:endParaRPr sz="1200">
              <a:solidFill>
                <a:srgbClr val="BCBEC0"/>
              </a:solidFill>
              <a:latin typeface="Dosis"/>
              <a:ea typeface="Dosis"/>
              <a:cs typeface="Dosis"/>
              <a:sym typeface="Dosis"/>
            </a:endParaRPr>
          </a:p>
        </p:txBody>
      </p:sp>
      <p:pic>
        <p:nvPicPr>
          <p:cNvPr id="191" name="Shape 191"/>
          <p:cNvPicPr preferRelativeResize="0"/>
          <p:nvPr/>
        </p:nvPicPr>
        <p:blipFill>
          <a:blip r:embed="rId2">
            <a:alphaModFix/>
          </a:blip>
          <a:stretch>
            <a:fillRect/>
          </a:stretch>
        </p:blipFill>
        <p:spPr>
          <a:xfrm>
            <a:off x="3890566" y="1496600"/>
            <a:ext cx="1362880" cy="286626"/>
          </a:xfrm>
          <a:prstGeom prst="rect">
            <a:avLst/>
          </a:prstGeom>
          <a:noFill/>
          <a:ln>
            <a:noFill/>
          </a:ln>
        </p:spPr>
      </p:pic>
      <p:sp>
        <p:nvSpPr>
          <p:cNvPr id="192" name="Shape 192"/>
          <p:cNvSpPr/>
          <p:nvPr/>
        </p:nvSpPr>
        <p:spPr>
          <a:xfrm>
            <a:off x="2676525" y="4634425"/>
            <a:ext cx="3790948" cy="3472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lvl="0" indent="0" algn="ctr" rtl="0">
              <a:spcBef>
                <a:spcPts val="0"/>
              </a:spcBef>
              <a:spcAft>
                <a:spcPts val="0"/>
              </a:spcAft>
              <a:buClr>
                <a:srgbClr val="C8CACB"/>
              </a:buClr>
              <a:buFont typeface="Arial"/>
              <a:buNone/>
            </a:pPr>
            <a:r>
              <a:rPr lang="en" sz="1200">
                <a:solidFill>
                  <a:srgbClr val="C8CACB"/>
                </a:solidFill>
                <a:latin typeface="Dosis"/>
                <a:ea typeface="Dosis"/>
                <a:cs typeface="Dosis"/>
                <a:sym typeface="Dosis"/>
              </a:rPr>
              <a:t>WE’RE HIRING:</a:t>
            </a:r>
            <a:r>
              <a:rPr lang="en" sz="1200">
                <a:solidFill>
                  <a:srgbClr val="F4F5F5"/>
                </a:solidFill>
                <a:latin typeface="Dosis"/>
                <a:ea typeface="Dosis"/>
                <a:cs typeface="Dosis"/>
                <a:sym typeface="Dosis"/>
              </a:rPr>
              <a:t> </a:t>
            </a:r>
            <a:r>
              <a:rPr lang="en" sz="1200">
                <a:solidFill>
                  <a:srgbClr val="FA726E"/>
                </a:solidFill>
                <a:latin typeface="Dosis"/>
                <a:ea typeface="Dosis"/>
                <a:cs typeface="Dosis"/>
                <a:sym typeface="Dosis"/>
              </a:rPr>
              <a:t>http://www.codecademy.com/about/jobs</a:t>
            </a:r>
            <a:endParaRPr sz="1200">
              <a:solidFill>
                <a:schemeClr val="dk1"/>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endParaRPr sz="1200">
              <a:solidFill>
                <a:schemeClr val="lt1"/>
              </a:solidFill>
              <a:latin typeface="Dosis"/>
              <a:ea typeface="Dosis"/>
              <a:cs typeface="Dosis"/>
              <a:sym typeface="Dosis"/>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93"/>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meline">
  <p:cSld name="CUSTOM_21">
    <p:spTree>
      <p:nvGrpSpPr>
        <p:cNvPr id="1" name="Shape 194"/>
        <p:cNvGrpSpPr/>
        <p:nvPr/>
      </p:nvGrpSpPr>
      <p:grpSpPr>
        <a:xfrm>
          <a:off x="0" y="0"/>
          <a:ext cx="0" cy="0"/>
          <a:chOff x="0" y="0"/>
          <a:chExt cx="0" cy="0"/>
        </a:xfrm>
      </p:grpSpPr>
      <p:cxnSp>
        <p:nvCxnSpPr>
          <p:cNvPr id="195" name="Shape 195"/>
          <p:cNvCxnSpPr/>
          <p:nvPr/>
        </p:nvCxnSpPr>
        <p:spPr>
          <a:xfrm>
            <a:off x="381150"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196" name="Shape 196"/>
          <p:cNvSpPr txBox="1"/>
          <p:nvPr/>
        </p:nvSpPr>
        <p:spPr>
          <a:xfrm>
            <a:off x="419725"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Q2</a:t>
            </a:r>
            <a:endParaRPr sz="900">
              <a:latin typeface="Dosis"/>
              <a:ea typeface="Dosis"/>
              <a:cs typeface="Dosis"/>
              <a:sym typeface="Dosis"/>
            </a:endParaRPr>
          </a:p>
        </p:txBody>
      </p:sp>
      <p:cxnSp>
        <p:nvCxnSpPr>
          <p:cNvPr id="197" name="Shape 197"/>
          <p:cNvCxnSpPr/>
          <p:nvPr/>
        </p:nvCxnSpPr>
        <p:spPr>
          <a:xfrm>
            <a:off x="3202338"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198" name="Shape 198"/>
          <p:cNvSpPr txBox="1"/>
          <p:nvPr/>
        </p:nvSpPr>
        <p:spPr>
          <a:xfrm>
            <a:off x="3240913"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Q3</a:t>
            </a:r>
            <a:endParaRPr sz="900">
              <a:latin typeface="Dosis"/>
              <a:ea typeface="Dosis"/>
              <a:cs typeface="Dosis"/>
              <a:sym typeface="Dosis"/>
            </a:endParaRPr>
          </a:p>
        </p:txBody>
      </p:sp>
      <p:cxnSp>
        <p:nvCxnSpPr>
          <p:cNvPr id="199" name="Shape 199"/>
          <p:cNvCxnSpPr/>
          <p:nvPr/>
        </p:nvCxnSpPr>
        <p:spPr>
          <a:xfrm>
            <a:off x="6023550"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200" name="Shape 200"/>
          <p:cNvSpPr txBox="1"/>
          <p:nvPr/>
        </p:nvSpPr>
        <p:spPr>
          <a:xfrm>
            <a:off x="6062125"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Q4</a:t>
            </a:r>
            <a:endParaRPr sz="900">
              <a:latin typeface="Dosis"/>
              <a:ea typeface="Dosis"/>
              <a:cs typeface="Dosis"/>
              <a:sym typeface="Dosis"/>
            </a:endParaRPr>
          </a:p>
        </p:txBody>
      </p:sp>
      <p:cxnSp>
        <p:nvCxnSpPr>
          <p:cNvPr id="201" name="Shape 201"/>
          <p:cNvCxnSpPr/>
          <p:nvPr/>
        </p:nvCxnSpPr>
        <p:spPr>
          <a:xfrm>
            <a:off x="3811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02" name="Shape 202"/>
          <p:cNvSpPr txBox="1"/>
          <p:nvPr/>
        </p:nvSpPr>
        <p:spPr>
          <a:xfrm>
            <a:off x="4197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July</a:t>
            </a:r>
            <a:endParaRPr sz="900">
              <a:solidFill>
                <a:srgbClr val="B7B7B7"/>
              </a:solidFill>
              <a:latin typeface="Dosis"/>
              <a:ea typeface="Dosis"/>
              <a:cs typeface="Dosis"/>
              <a:sym typeface="Dosis"/>
            </a:endParaRPr>
          </a:p>
        </p:txBody>
      </p:sp>
      <p:sp>
        <p:nvSpPr>
          <p:cNvPr id="203" name="Shape 203"/>
          <p:cNvSpPr txBox="1"/>
          <p:nvPr/>
        </p:nvSpPr>
        <p:spPr>
          <a:xfrm>
            <a:off x="1365081"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August</a:t>
            </a:r>
            <a:endParaRPr sz="900">
              <a:solidFill>
                <a:srgbClr val="B7B7B7"/>
              </a:solidFill>
              <a:latin typeface="Dosis"/>
              <a:ea typeface="Dosis"/>
              <a:cs typeface="Dosis"/>
              <a:sym typeface="Dosis"/>
            </a:endParaRPr>
          </a:p>
        </p:txBody>
      </p:sp>
      <p:cxnSp>
        <p:nvCxnSpPr>
          <p:cNvPr id="204" name="Shape 204"/>
          <p:cNvCxnSpPr/>
          <p:nvPr/>
        </p:nvCxnSpPr>
        <p:spPr>
          <a:xfrm>
            <a:off x="1326506"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05" name="Shape 205"/>
          <p:cNvSpPr txBox="1"/>
          <p:nvPr/>
        </p:nvSpPr>
        <p:spPr>
          <a:xfrm>
            <a:off x="23122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September</a:t>
            </a:r>
            <a:endParaRPr sz="900">
              <a:solidFill>
                <a:srgbClr val="B7B7B7"/>
              </a:solidFill>
              <a:latin typeface="Dosis"/>
              <a:ea typeface="Dosis"/>
              <a:cs typeface="Dosis"/>
              <a:sym typeface="Dosis"/>
            </a:endParaRPr>
          </a:p>
        </p:txBody>
      </p:sp>
      <p:cxnSp>
        <p:nvCxnSpPr>
          <p:cNvPr id="206" name="Shape 206"/>
          <p:cNvCxnSpPr/>
          <p:nvPr/>
        </p:nvCxnSpPr>
        <p:spPr>
          <a:xfrm>
            <a:off x="22736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07" name="Shape 207"/>
          <p:cNvCxnSpPr/>
          <p:nvPr/>
        </p:nvCxnSpPr>
        <p:spPr>
          <a:xfrm>
            <a:off x="60235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08" name="Shape 208"/>
          <p:cNvSpPr txBox="1"/>
          <p:nvPr/>
        </p:nvSpPr>
        <p:spPr>
          <a:xfrm>
            <a:off x="60621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January</a:t>
            </a:r>
            <a:endParaRPr sz="900">
              <a:solidFill>
                <a:srgbClr val="B7B7B7"/>
              </a:solidFill>
              <a:latin typeface="Dosis"/>
              <a:ea typeface="Dosis"/>
              <a:cs typeface="Dosis"/>
              <a:sym typeface="Dosis"/>
            </a:endParaRPr>
          </a:p>
        </p:txBody>
      </p:sp>
      <p:sp>
        <p:nvSpPr>
          <p:cNvPr id="209" name="Shape 209"/>
          <p:cNvSpPr txBox="1"/>
          <p:nvPr/>
        </p:nvSpPr>
        <p:spPr>
          <a:xfrm>
            <a:off x="7007480"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February</a:t>
            </a:r>
            <a:endParaRPr sz="900">
              <a:solidFill>
                <a:srgbClr val="B7B7B7"/>
              </a:solidFill>
              <a:latin typeface="Dosis"/>
              <a:ea typeface="Dosis"/>
              <a:cs typeface="Dosis"/>
              <a:sym typeface="Dosis"/>
            </a:endParaRPr>
          </a:p>
        </p:txBody>
      </p:sp>
      <p:cxnSp>
        <p:nvCxnSpPr>
          <p:cNvPr id="210" name="Shape 210"/>
          <p:cNvCxnSpPr/>
          <p:nvPr/>
        </p:nvCxnSpPr>
        <p:spPr>
          <a:xfrm>
            <a:off x="6968905"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11" name="Shape 211"/>
          <p:cNvSpPr txBox="1"/>
          <p:nvPr/>
        </p:nvSpPr>
        <p:spPr>
          <a:xfrm>
            <a:off x="79546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March</a:t>
            </a:r>
            <a:endParaRPr sz="900">
              <a:solidFill>
                <a:srgbClr val="B7B7B7"/>
              </a:solidFill>
              <a:latin typeface="Dosis"/>
              <a:ea typeface="Dosis"/>
              <a:cs typeface="Dosis"/>
              <a:sym typeface="Dosis"/>
            </a:endParaRPr>
          </a:p>
        </p:txBody>
      </p:sp>
      <p:cxnSp>
        <p:nvCxnSpPr>
          <p:cNvPr id="212" name="Shape 212"/>
          <p:cNvCxnSpPr/>
          <p:nvPr/>
        </p:nvCxnSpPr>
        <p:spPr>
          <a:xfrm>
            <a:off x="79160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13" name="Shape 213"/>
          <p:cNvCxnSpPr/>
          <p:nvPr/>
        </p:nvCxnSpPr>
        <p:spPr>
          <a:xfrm>
            <a:off x="32023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14" name="Shape 214"/>
          <p:cNvSpPr txBox="1"/>
          <p:nvPr/>
        </p:nvSpPr>
        <p:spPr>
          <a:xfrm>
            <a:off x="32409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October</a:t>
            </a:r>
            <a:endParaRPr sz="900">
              <a:solidFill>
                <a:srgbClr val="B7B7B7"/>
              </a:solidFill>
              <a:latin typeface="Dosis"/>
              <a:ea typeface="Dosis"/>
              <a:cs typeface="Dosis"/>
              <a:sym typeface="Dosis"/>
            </a:endParaRPr>
          </a:p>
        </p:txBody>
      </p:sp>
      <p:sp>
        <p:nvSpPr>
          <p:cNvPr id="215" name="Shape 215"/>
          <p:cNvSpPr txBox="1"/>
          <p:nvPr/>
        </p:nvSpPr>
        <p:spPr>
          <a:xfrm>
            <a:off x="4186280"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November</a:t>
            </a:r>
            <a:endParaRPr sz="900">
              <a:solidFill>
                <a:srgbClr val="B7B7B7"/>
              </a:solidFill>
              <a:latin typeface="Dosis"/>
              <a:ea typeface="Dosis"/>
              <a:cs typeface="Dosis"/>
              <a:sym typeface="Dosis"/>
            </a:endParaRPr>
          </a:p>
        </p:txBody>
      </p:sp>
      <p:cxnSp>
        <p:nvCxnSpPr>
          <p:cNvPr id="216" name="Shape 216"/>
          <p:cNvCxnSpPr/>
          <p:nvPr/>
        </p:nvCxnSpPr>
        <p:spPr>
          <a:xfrm>
            <a:off x="4147705"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17" name="Shape 217"/>
          <p:cNvSpPr txBox="1"/>
          <p:nvPr/>
        </p:nvSpPr>
        <p:spPr>
          <a:xfrm>
            <a:off x="51334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December</a:t>
            </a:r>
            <a:endParaRPr sz="900">
              <a:solidFill>
                <a:srgbClr val="B7B7B7"/>
              </a:solidFill>
              <a:latin typeface="Dosis"/>
              <a:ea typeface="Dosis"/>
              <a:cs typeface="Dosis"/>
              <a:sym typeface="Dosis"/>
            </a:endParaRPr>
          </a:p>
          <a:p>
            <a:pPr marL="0" lvl="0" indent="0" rtl="0">
              <a:spcBef>
                <a:spcPts val="0"/>
              </a:spcBef>
              <a:spcAft>
                <a:spcPts val="0"/>
              </a:spcAft>
              <a:buNone/>
            </a:pPr>
            <a:endParaRPr sz="900">
              <a:solidFill>
                <a:srgbClr val="B7B7B7"/>
              </a:solidFill>
              <a:latin typeface="Dosis"/>
              <a:ea typeface="Dosis"/>
              <a:cs typeface="Dosis"/>
              <a:sym typeface="Dosis"/>
            </a:endParaRPr>
          </a:p>
        </p:txBody>
      </p:sp>
      <p:cxnSp>
        <p:nvCxnSpPr>
          <p:cNvPr id="218" name="Shape 218"/>
          <p:cNvCxnSpPr/>
          <p:nvPr/>
        </p:nvCxnSpPr>
        <p:spPr>
          <a:xfrm>
            <a:off x="50948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19" name="Shape 219"/>
          <p:cNvCxnSpPr/>
          <p:nvPr/>
        </p:nvCxnSpPr>
        <p:spPr>
          <a:xfrm>
            <a:off x="3202338" y="977325"/>
            <a:ext cx="0" cy="2893500"/>
          </a:xfrm>
          <a:prstGeom prst="straightConnector1">
            <a:avLst/>
          </a:prstGeom>
          <a:noFill/>
          <a:ln w="9525" cap="flat" cmpd="sng">
            <a:solidFill>
              <a:srgbClr val="939598"/>
            </a:solidFill>
            <a:prstDash val="dot"/>
            <a:round/>
            <a:headEnd type="none" w="med" len="med"/>
            <a:tailEnd type="none" w="med" len="med"/>
          </a:ln>
        </p:spPr>
      </p:cxnSp>
      <p:cxnSp>
        <p:nvCxnSpPr>
          <p:cNvPr id="220" name="Shape 220"/>
          <p:cNvCxnSpPr/>
          <p:nvPr/>
        </p:nvCxnSpPr>
        <p:spPr>
          <a:xfrm>
            <a:off x="6023550" y="977325"/>
            <a:ext cx="0" cy="2893500"/>
          </a:xfrm>
          <a:prstGeom prst="straightConnector1">
            <a:avLst/>
          </a:prstGeom>
          <a:noFill/>
          <a:ln w="9525" cap="flat" cmpd="sng">
            <a:solidFill>
              <a:srgbClr val="939598"/>
            </a:solidFill>
            <a:prstDash val="dot"/>
            <a:round/>
            <a:headEnd type="none" w="med" len="med"/>
            <a:tailEnd type="none" w="med" len="med"/>
          </a:ln>
        </p:spPr>
      </p:cxnSp>
      <p:cxnSp>
        <p:nvCxnSpPr>
          <p:cNvPr id="221" name="Shape 221"/>
          <p:cNvCxnSpPr/>
          <p:nvPr/>
        </p:nvCxnSpPr>
        <p:spPr>
          <a:xfrm>
            <a:off x="381150" y="977325"/>
            <a:ext cx="0" cy="2893500"/>
          </a:xfrm>
          <a:prstGeom prst="straightConnector1">
            <a:avLst/>
          </a:prstGeom>
          <a:noFill/>
          <a:ln w="9525" cap="flat" cmpd="sng">
            <a:solidFill>
              <a:srgbClr val="939598"/>
            </a:solidFill>
            <a:prstDash val="dot"/>
            <a:round/>
            <a:headEnd type="none" w="med" len="med"/>
            <a:tailEnd type="none" w="med" len="med"/>
          </a:ln>
        </p:spPr>
      </p:cxnSp>
      <p:sp>
        <p:nvSpPr>
          <p:cNvPr id="222" name="Shape 222"/>
          <p:cNvSpPr/>
          <p:nvPr/>
        </p:nvSpPr>
        <p:spPr>
          <a:xfrm>
            <a:off x="1326500" y="3228775"/>
            <a:ext cx="1881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Spec definition</a:t>
            </a:r>
            <a:endParaRPr sz="1000">
              <a:solidFill>
                <a:srgbClr val="666666"/>
              </a:solidFill>
              <a:latin typeface="Dosis"/>
              <a:ea typeface="Dosis"/>
              <a:cs typeface="Dosis"/>
              <a:sym typeface="Dosis"/>
            </a:endParaRPr>
          </a:p>
        </p:txBody>
      </p:sp>
      <p:sp>
        <p:nvSpPr>
          <p:cNvPr id="223" name="Shape 223"/>
          <p:cNvSpPr/>
          <p:nvPr/>
        </p:nvSpPr>
        <p:spPr>
          <a:xfrm>
            <a:off x="3207925" y="3228775"/>
            <a:ext cx="28155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Evaluate, and build</a:t>
            </a:r>
            <a:endParaRPr sz="1000">
              <a:solidFill>
                <a:srgbClr val="666666"/>
              </a:solidFill>
              <a:latin typeface="Dosis"/>
              <a:ea typeface="Dosis"/>
              <a:cs typeface="Dosis"/>
              <a:sym typeface="Dosis"/>
            </a:endParaRPr>
          </a:p>
        </p:txBody>
      </p:sp>
      <p:sp>
        <p:nvSpPr>
          <p:cNvPr id="224" name="Shape 224"/>
          <p:cNvSpPr/>
          <p:nvPr/>
        </p:nvSpPr>
        <p:spPr>
          <a:xfrm>
            <a:off x="6023552" y="34435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non-US app store?</a:t>
            </a:r>
            <a:endParaRPr sz="1000">
              <a:solidFill>
                <a:srgbClr val="666666"/>
              </a:solidFill>
              <a:latin typeface="Dosis"/>
              <a:ea typeface="Dosis"/>
              <a:cs typeface="Dosis"/>
              <a:sym typeface="Dosis"/>
            </a:endParaRPr>
          </a:p>
        </p:txBody>
      </p:sp>
      <p:sp>
        <p:nvSpPr>
          <p:cNvPr id="225" name="Shape 225"/>
          <p:cNvSpPr/>
          <p:nvPr/>
        </p:nvSpPr>
        <p:spPr>
          <a:xfrm>
            <a:off x="1326450" y="1196281"/>
            <a:ext cx="22944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LTP 1+2 francine release</a:t>
            </a:r>
            <a:endParaRPr sz="1000">
              <a:solidFill>
                <a:srgbClr val="FFFFFF"/>
              </a:solidFill>
              <a:latin typeface="Dosis"/>
              <a:ea typeface="Dosis"/>
              <a:cs typeface="Dosis"/>
              <a:sym typeface="Dosis"/>
            </a:endParaRPr>
          </a:p>
        </p:txBody>
      </p:sp>
      <p:sp>
        <p:nvSpPr>
          <p:cNvPr id="226" name="Shape 226"/>
          <p:cNvSpPr/>
          <p:nvPr/>
        </p:nvSpPr>
        <p:spPr>
          <a:xfrm>
            <a:off x="3620852" y="1196281"/>
            <a:ext cx="11220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final release</a:t>
            </a:r>
            <a:endParaRPr sz="1000">
              <a:solidFill>
                <a:srgbClr val="FFFFFF"/>
              </a:solidFill>
              <a:latin typeface="Dosis"/>
              <a:ea typeface="Dosis"/>
              <a:cs typeface="Dosis"/>
              <a:sym typeface="Dosis"/>
            </a:endParaRPr>
          </a:p>
        </p:txBody>
      </p:sp>
      <p:sp>
        <p:nvSpPr>
          <p:cNvPr id="227" name="Shape 227"/>
          <p:cNvSpPr/>
          <p:nvPr/>
        </p:nvSpPr>
        <p:spPr>
          <a:xfrm>
            <a:off x="1326450" y="1501081"/>
            <a:ext cx="18813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HT: 100 interviews</a:t>
            </a:r>
            <a:endParaRPr sz="1000">
              <a:solidFill>
                <a:srgbClr val="FFFFFF"/>
              </a:solidFill>
              <a:latin typeface="Dosis"/>
              <a:ea typeface="Dosis"/>
              <a:cs typeface="Dosis"/>
              <a:sym typeface="Dosis"/>
            </a:endParaRPr>
          </a:p>
        </p:txBody>
      </p:sp>
      <p:sp>
        <p:nvSpPr>
          <p:cNvPr id="228" name="Shape 228"/>
          <p:cNvSpPr/>
          <p:nvPr/>
        </p:nvSpPr>
        <p:spPr>
          <a:xfrm>
            <a:off x="3210751" y="1501081"/>
            <a:ext cx="1391400" cy="3237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hireability funnel + integration?</a:t>
            </a:r>
            <a:endParaRPr sz="1000">
              <a:solidFill>
                <a:srgbClr val="FFFFFF"/>
              </a:solidFill>
              <a:latin typeface="Dosis"/>
              <a:ea typeface="Dosis"/>
              <a:cs typeface="Dosis"/>
              <a:sym typeface="Dosis"/>
            </a:endParaRPr>
          </a:p>
        </p:txBody>
      </p:sp>
      <p:sp>
        <p:nvSpPr>
          <p:cNvPr id="229" name="Shape 229"/>
          <p:cNvSpPr/>
          <p:nvPr/>
        </p:nvSpPr>
        <p:spPr>
          <a:xfrm>
            <a:off x="1326450" y="2255231"/>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Peer Code Review</a:t>
            </a:r>
            <a:endParaRPr sz="1000">
              <a:solidFill>
                <a:srgbClr val="FFFFFF"/>
              </a:solidFill>
              <a:latin typeface="Dosis"/>
              <a:ea typeface="Dosis"/>
              <a:cs typeface="Dosis"/>
              <a:sym typeface="Dosis"/>
            </a:endParaRPr>
          </a:p>
        </p:txBody>
      </p:sp>
      <p:sp>
        <p:nvSpPr>
          <p:cNvPr id="230" name="Shape 230"/>
          <p:cNvSpPr/>
          <p:nvPr/>
        </p:nvSpPr>
        <p:spPr>
          <a:xfrm>
            <a:off x="1326450" y="2552106"/>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Guidance Counselor</a:t>
            </a:r>
            <a:endParaRPr sz="1000">
              <a:solidFill>
                <a:srgbClr val="FFFFFF"/>
              </a:solidFill>
              <a:latin typeface="Dosis"/>
              <a:ea typeface="Dosis"/>
              <a:cs typeface="Dosis"/>
              <a:sym typeface="Dosis"/>
            </a:endParaRPr>
          </a:p>
        </p:txBody>
      </p:sp>
      <p:sp>
        <p:nvSpPr>
          <p:cNvPr id="231" name="Shape 231"/>
          <p:cNvSpPr/>
          <p:nvPr/>
        </p:nvSpPr>
        <p:spPr>
          <a:xfrm>
            <a:off x="7313577" y="32287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Deliver to US app store</a:t>
            </a:r>
            <a:endParaRPr sz="1000">
              <a:solidFill>
                <a:srgbClr val="666666"/>
              </a:solidFill>
              <a:latin typeface="Dosis"/>
              <a:ea typeface="Dosis"/>
              <a:cs typeface="Dosis"/>
              <a:sym typeface="Dosis"/>
            </a:endParaRPr>
          </a:p>
        </p:txBody>
      </p:sp>
      <p:cxnSp>
        <p:nvCxnSpPr>
          <p:cNvPr id="232" name="Shape 232"/>
          <p:cNvCxnSpPr/>
          <p:nvPr/>
        </p:nvCxnSpPr>
        <p:spPr>
          <a:xfrm>
            <a:off x="8813875" y="977325"/>
            <a:ext cx="0" cy="2893500"/>
          </a:xfrm>
          <a:prstGeom prst="straightConnector1">
            <a:avLst/>
          </a:prstGeom>
          <a:noFill/>
          <a:ln w="9525" cap="flat" cmpd="sng">
            <a:solidFill>
              <a:srgbClr val="939598"/>
            </a:solidFill>
            <a:prstDash val="dot"/>
            <a:round/>
            <a:headEnd type="none" w="med" len="med"/>
            <a:tailEnd type="none" w="med" len="med"/>
          </a:ln>
        </p:spPr>
      </p:cxnSp>
      <p:sp>
        <p:nvSpPr>
          <p:cNvPr id="233" name="Shape 233"/>
          <p:cNvSpPr/>
          <p:nvPr/>
        </p:nvSpPr>
        <p:spPr>
          <a:xfrm>
            <a:off x="6216263" y="641550"/>
            <a:ext cx="142500" cy="142500"/>
          </a:xfrm>
          <a:prstGeom prst="rect">
            <a:avLst/>
          </a:prstGeom>
          <a:solidFill>
            <a:srgbClr val="29526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4" name="Shape 234"/>
          <p:cNvSpPr txBox="1"/>
          <p:nvPr/>
        </p:nvSpPr>
        <p:spPr>
          <a:xfrm>
            <a:off x="6327286" y="536775"/>
            <a:ext cx="9723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295269"/>
                </a:solidFill>
                <a:latin typeface="Dosis"/>
                <a:ea typeface="Dosis"/>
                <a:cs typeface="Dosis"/>
                <a:sym typeface="Dosis"/>
              </a:rPr>
              <a:t>LTP3</a:t>
            </a:r>
            <a:endParaRPr sz="1100">
              <a:solidFill>
                <a:srgbClr val="295269"/>
              </a:solidFill>
              <a:latin typeface="Dosis"/>
              <a:ea typeface="Dosis"/>
              <a:cs typeface="Dosis"/>
              <a:sym typeface="Dosis"/>
            </a:endParaRPr>
          </a:p>
        </p:txBody>
      </p:sp>
      <p:sp>
        <p:nvSpPr>
          <p:cNvPr id="235" name="Shape 235"/>
          <p:cNvSpPr txBox="1"/>
          <p:nvPr/>
        </p:nvSpPr>
        <p:spPr>
          <a:xfrm>
            <a:off x="7040238" y="536775"/>
            <a:ext cx="10719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6AB1D3"/>
                </a:solidFill>
                <a:latin typeface="Dosis"/>
                <a:ea typeface="Dosis"/>
                <a:cs typeface="Dosis"/>
                <a:sym typeface="Dosis"/>
              </a:rPr>
              <a:t>Community + $</a:t>
            </a:r>
            <a:endParaRPr sz="1100">
              <a:solidFill>
                <a:srgbClr val="6AB1D3"/>
              </a:solidFill>
              <a:latin typeface="Dosis"/>
              <a:ea typeface="Dosis"/>
              <a:cs typeface="Dosis"/>
              <a:sym typeface="Dosis"/>
            </a:endParaRPr>
          </a:p>
        </p:txBody>
      </p:sp>
      <p:sp>
        <p:nvSpPr>
          <p:cNvPr id="236" name="Shape 236"/>
          <p:cNvSpPr/>
          <p:nvPr/>
        </p:nvSpPr>
        <p:spPr>
          <a:xfrm>
            <a:off x="6929213" y="641550"/>
            <a:ext cx="142500" cy="142500"/>
          </a:xfrm>
          <a:prstGeom prst="rect">
            <a:avLst/>
          </a:prstGeom>
          <a:solidFill>
            <a:srgbClr val="6AB1D3"/>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7" name="Shape 237"/>
          <p:cNvSpPr txBox="1"/>
          <p:nvPr/>
        </p:nvSpPr>
        <p:spPr>
          <a:xfrm>
            <a:off x="8301731" y="536775"/>
            <a:ext cx="10719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40D7C1"/>
                </a:solidFill>
                <a:latin typeface="Dosis"/>
                <a:ea typeface="Dosis"/>
                <a:cs typeface="Dosis"/>
                <a:sym typeface="Dosis"/>
              </a:rPr>
              <a:t>Mobile</a:t>
            </a:r>
            <a:endParaRPr sz="1100">
              <a:solidFill>
                <a:srgbClr val="40D7C1"/>
              </a:solidFill>
              <a:latin typeface="Dosis"/>
              <a:ea typeface="Dosis"/>
              <a:cs typeface="Dosis"/>
              <a:sym typeface="Dosis"/>
            </a:endParaRPr>
          </a:p>
        </p:txBody>
      </p:sp>
      <p:sp>
        <p:nvSpPr>
          <p:cNvPr id="238" name="Shape 238"/>
          <p:cNvSpPr/>
          <p:nvPr/>
        </p:nvSpPr>
        <p:spPr>
          <a:xfrm>
            <a:off x="8190706" y="641550"/>
            <a:ext cx="142500" cy="142500"/>
          </a:xfrm>
          <a:prstGeom prst="rect">
            <a:avLst/>
          </a:prstGeom>
          <a:solidFill>
            <a:srgbClr val="40D7C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cxnSp>
        <p:nvCxnSpPr>
          <p:cNvPr id="239" name="Shape 239"/>
          <p:cNvCxnSpPr/>
          <p:nvPr/>
        </p:nvCxnSpPr>
        <p:spPr>
          <a:xfrm>
            <a:off x="381150" y="384952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40" name="Shape 240"/>
          <p:cNvCxnSpPr/>
          <p:nvPr/>
        </p:nvCxnSpPr>
        <p:spPr>
          <a:xfrm>
            <a:off x="381150" y="97732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41" name="Shape 241"/>
          <p:cNvCxnSpPr/>
          <p:nvPr/>
        </p:nvCxnSpPr>
        <p:spPr>
          <a:xfrm>
            <a:off x="381150" y="201787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42" name="Shape 242"/>
          <p:cNvCxnSpPr/>
          <p:nvPr/>
        </p:nvCxnSpPr>
        <p:spPr>
          <a:xfrm>
            <a:off x="381150" y="2987150"/>
            <a:ext cx="8435100" cy="0"/>
          </a:xfrm>
          <a:prstGeom prst="straightConnector1">
            <a:avLst/>
          </a:prstGeom>
          <a:noFill/>
          <a:ln w="9525" cap="flat" cmpd="sng">
            <a:solidFill>
              <a:srgbClr val="939598"/>
            </a:solidFill>
            <a:prstDash val="dot"/>
            <a:round/>
            <a:headEnd type="none" w="med" len="med"/>
            <a:tailEnd type="none" w="med" len="med"/>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47"/>
        <p:cNvGrpSpPr/>
        <p:nvPr/>
      </p:nvGrpSpPr>
      <p:grpSpPr>
        <a:xfrm>
          <a:off x="0" y="0"/>
          <a:ext cx="0" cy="0"/>
          <a:chOff x="0" y="0"/>
          <a:chExt cx="0" cy="0"/>
        </a:xfrm>
      </p:grpSpPr>
      <p:sp>
        <p:nvSpPr>
          <p:cNvPr id="248" name="Shape 248"/>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rtl="0">
              <a:spcBef>
                <a:spcPts val="0"/>
              </a:spcBef>
              <a:spcAft>
                <a:spcPts val="0"/>
              </a:spcAft>
              <a:buSzPts val="5200"/>
              <a:buFont typeface="Roboto"/>
              <a:buNone/>
              <a:defRPr sz="5200">
                <a:latin typeface="Roboto"/>
                <a:ea typeface="Roboto"/>
                <a:cs typeface="Roboto"/>
                <a:sym typeface="Roboto"/>
              </a:defRPr>
            </a:lvl1pPr>
            <a:lvl2pPr lvl="1" algn="ctr" rtl="0">
              <a:spcBef>
                <a:spcPts val="0"/>
              </a:spcBef>
              <a:spcAft>
                <a:spcPts val="0"/>
              </a:spcAft>
              <a:buSzPts val="5200"/>
              <a:buFont typeface="Roboto"/>
              <a:buNone/>
              <a:defRPr sz="5200">
                <a:latin typeface="Roboto"/>
                <a:ea typeface="Roboto"/>
                <a:cs typeface="Roboto"/>
                <a:sym typeface="Roboto"/>
              </a:defRPr>
            </a:lvl2pPr>
            <a:lvl3pPr lvl="2" algn="ctr" rtl="0">
              <a:spcBef>
                <a:spcPts val="0"/>
              </a:spcBef>
              <a:spcAft>
                <a:spcPts val="0"/>
              </a:spcAft>
              <a:buSzPts val="5200"/>
              <a:buFont typeface="Roboto"/>
              <a:buNone/>
              <a:defRPr sz="5200">
                <a:latin typeface="Roboto"/>
                <a:ea typeface="Roboto"/>
                <a:cs typeface="Roboto"/>
                <a:sym typeface="Roboto"/>
              </a:defRPr>
            </a:lvl3pPr>
            <a:lvl4pPr lvl="3" algn="ctr" rtl="0">
              <a:spcBef>
                <a:spcPts val="0"/>
              </a:spcBef>
              <a:spcAft>
                <a:spcPts val="0"/>
              </a:spcAft>
              <a:buSzPts val="5200"/>
              <a:buFont typeface="Roboto"/>
              <a:buNone/>
              <a:defRPr sz="5200">
                <a:latin typeface="Roboto"/>
                <a:ea typeface="Roboto"/>
                <a:cs typeface="Roboto"/>
                <a:sym typeface="Roboto"/>
              </a:defRPr>
            </a:lvl4pPr>
            <a:lvl5pPr lvl="4" algn="ctr" rtl="0">
              <a:spcBef>
                <a:spcPts val="0"/>
              </a:spcBef>
              <a:spcAft>
                <a:spcPts val="0"/>
              </a:spcAft>
              <a:buSzPts val="5200"/>
              <a:buFont typeface="Roboto"/>
              <a:buNone/>
              <a:defRPr sz="5200">
                <a:latin typeface="Roboto"/>
                <a:ea typeface="Roboto"/>
                <a:cs typeface="Roboto"/>
                <a:sym typeface="Roboto"/>
              </a:defRPr>
            </a:lvl5pPr>
            <a:lvl6pPr lvl="5" algn="ctr" rtl="0">
              <a:spcBef>
                <a:spcPts val="0"/>
              </a:spcBef>
              <a:spcAft>
                <a:spcPts val="0"/>
              </a:spcAft>
              <a:buSzPts val="5200"/>
              <a:buFont typeface="Roboto"/>
              <a:buNone/>
              <a:defRPr sz="5200">
                <a:latin typeface="Roboto"/>
                <a:ea typeface="Roboto"/>
                <a:cs typeface="Roboto"/>
                <a:sym typeface="Roboto"/>
              </a:defRPr>
            </a:lvl6pPr>
            <a:lvl7pPr lvl="6" algn="ctr" rtl="0">
              <a:spcBef>
                <a:spcPts val="0"/>
              </a:spcBef>
              <a:spcAft>
                <a:spcPts val="0"/>
              </a:spcAft>
              <a:buSzPts val="5200"/>
              <a:buFont typeface="Roboto"/>
              <a:buNone/>
              <a:defRPr sz="5200">
                <a:latin typeface="Roboto"/>
                <a:ea typeface="Roboto"/>
                <a:cs typeface="Roboto"/>
                <a:sym typeface="Roboto"/>
              </a:defRPr>
            </a:lvl7pPr>
            <a:lvl8pPr lvl="7" algn="ctr" rtl="0">
              <a:spcBef>
                <a:spcPts val="0"/>
              </a:spcBef>
              <a:spcAft>
                <a:spcPts val="0"/>
              </a:spcAft>
              <a:buSzPts val="5200"/>
              <a:buFont typeface="Roboto"/>
              <a:buNone/>
              <a:defRPr sz="5200">
                <a:latin typeface="Roboto"/>
                <a:ea typeface="Roboto"/>
                <a:cs typeface="Roboto"/>
                <a:sym typeface="Roboto"/>
              </a:defRPr>
            </a:lvl8pPr>
            <a:lvl9pPr lvl="8" algn="ctr" rtl="0">
              <a:spcBef>
                <a:spcPts val="0"/>
              </a:spcBef>
              <a:spcAft>
                <a:spcPts val="0"/>
              </a:spcAft>
              <a:buSzPts val="5200"/>
              <a:buFont typeface="Roboto"/>
              <a:buNone/>
              <a:defRPr sz="5200">
                <a:latin typeface="Roboto"/>
                <a:ea typeface="Roboto"/>
                <a:cs typeface="Roboto"/>
                <a:sym typeface="Roboto"/>
              </a:defRPr>
            </a:lvl9pPr>
          </a:lstStyle>
          <a:p>
            <a:endParaRPr/>
          </a:p>
        </p:txBody>
      </p:sp>
      <p:sp>
        <p:nvSpPr>
          <p:cNvPr id="249" name="Shape 249"/>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rtl="0">
              <a:lnSpc>
                <a:spcPct val="100000"/>
              </a:lnSpc>
              <a:spcBef>
                <a:spcPts val="0"/>
              </a:spcBef>
              <a:spcAft>
                <a:spcPts val="0"/>
              </a:spcAft>
              <a:buSzPts val="2800"/>
              <a:buFont typeface="Roboto"/>
              <a:buNone/>
              <a:defRPr sz="2800">
                <a:latin typeface="Roboto"/>
                <a:ea typeface="Roboto"/>
                <a:cs typeface="Roboto"/>
                <a:sym typeface="Roboto"/>
              </a:defRPr>
            </a:lvl1pPr>
            <a:lvl2pPr lvl="1" algn="ctr" rtl="0">
              <a:lnSpc>
                <a:spcPct val="100000"/>
              </a:lnSpc>
              <a:spcBef>
                <a:spcPts val="0"/>
              </a:spcBef>
              <a:spcAft>
                <a:spcPts val="0"/>
              </a:spcAft>
              <a:buSzPts val="2800"/>
              <a:buFont typeface="Roboto"/>
              <a:buNone/>
              <a:defRPr sz="2800">
                <a:latin typeface="Roboto"/>
                <a:ea typeface="Roboto"/>
                <a:cs typeface="Roboto"/>
                <a:sym typeface="Roboto"/>
              </a:defRPr>
            </a:lvl2pPr>
            <a:lvl3pPr lvl="2" algn="ctr" rtl="0">
              <a:lnSpc>
                <a:spcPct val="100000"/>
              </a:lnSpc>
              <a:spcBef>
                <a:spcPts val="0"/>
              </a:spcBef>
              <a:spcAft>
                <a:spcPts val="0"/>
              </a:spcAft>
              <a:buSzPts val="2800"/>
              <a:buFont typeface="Roboto"/>
              <a:buNone/>
              <a:defRPr sz="2800">
                <a:latin typeface="Roboto"/>
                <a:ea typeface="Roboto"/>
                <a:cs typeface="Roboto"/>
                <a:sym typeface="Roboto"/>
              </a:defRPr>
            </a:lvl3pPr>
            <a:lvl4pPr lvl="3" algn="ctr" rtl="0">
              <a:lnSpc>
                <a:spcPct val="100000"/>
              </a:lnSpc>
              <a:spcBef>
                <a:spcPts val="0"/>
              </a:spcBef>
              <a:spcAft>
                <a:spcPts val="0"/>
              </a:spcAft>
              <a:buSzPts val="2800"/>
              <a:buFont typeface="Roboto"/>
              <a:buNone/>
              <a:defRPr sz="2800">
                <a:latin typeface="Roboto"/>
                <a:ea typeface="Roboto"/>
                <a:cs typeface="Roboto"/>
                <a:sym typeface="Roboto"/>
              </a:defRPr>
            </a:lvl4pPr>
            <a:lvl5pPr lvl="4" algn="ctr" rtl="0">
              <a:lnSpc>
                <a:spcPct val="100000"/>
              </a:lnSpc>
              <a:spcBef>
                <a:spcPts val="0"/>
              </a:spcBef>
              <a:spcAft>
                <a:spcPts val="0"/>
              </a:spcAft>
              <a:buSzPts val="2800"/>
              <a:buFont typeface="Roboto"/>
              <a:buNone/>
              <a:defRPr sz="2800">
                <a:latin typeface="Roboto"/>
                <a:ea typeface="Roboto"/>
                <a:cs typeface="Roboto"/>
                <a:sym typeface="Roboto"/>
              </a:defRPr>
            </a:lvl5pPr>
            <a:lvl6pPr lvl="5" algn="ctr" rtl="0">
              <a:lnSpc>
                <a:spcPct val="100000"/>
              </a:lnSpc>
              <a:spcBef>
                <a:spcPts val="0"/>
              </a:spcBef>
              <a:spcAft>
                <a:spcPts val="0"/>
              </a:spcAft>
              <a:buSzPts val="2800"/>
              <a:buFont typeface="Roboto"/>
              <a:buNone/>
              <a:defRPr sz="2800">
                <a:latin typeface="Roboto"/>
                <a:ea typeface="Roboto"/>
                <a:cs typeface="Roboto"/>
                <a:sym typeface="Roboto"/>
              </a:defRPr>
            </a:lvl6pPr>
            <a:lvl7pPr lvl="6" algn="ctr" rtl="0">
              <a:lnSpc>
                <a:spcPct val="100000"/>
              </a:lnSpc>
              <a:spcBef>
                <a:spcPts val="0"/>
              </a:spcBef>
              <a:spcAft>
                <a:spcPts val="0"/>
              </a:spcAft>
              <a:buSzPts val="2800"/>
              <a:buFont typeface="Roboto"/>
              <a:buNone/>
              <a:defRPr sz="2800">
                <a:latin typeface="Roboto"/>
                <a:ea typeface="Roboto"/>
                <a:cs typeface="Roboto"/>
                <a:sym typeface="Roboto"/>
              </a:defRPr>
            </a:lvl7pPr>
            <a:lvl8pPr lvl="7" algn="ctr" rtl="0">
              <a:lnSpc>
                <a:spcPct val="100000"/>
              </a:lnSpc>
              <a:spcBef>
                <a:spcPts val="0"/>
              </a:spcBef>
              <a:spcAft>
                <a:spcPts val="0"/>
              </a:spcAft>
              <a:buSzPts val="2800"/>
              <a:buFont typeface="Roboto"/>
              <a:buNone/>
              <a:defRPr sz="2800">
                <a:latin typeface="Roboto"/>
                <a:ea typeface="Roboto"/>
                <a:cs typeface="Roboto"/>
                <a:sym typeface="Roboto"/>
              </a:defRPr>
            </a:lvl8pPr>
            <a:lvl9pPr lvl="8" algn="ctr" rtl="0">
              <a:lnSpc>
                <a:spcPct val="100000"/>
              </a:lnSpc>
              <a:spcBef>
                <a:spcPts val="0"/>
              </a:spcBef>
              <a:spcAft>
                <a:spcPts val="0"/>
              </a:spcAft>
              <a:buSzPts val="2800"/>
              <a:buFont typeface="Roboto"/>
              <a:buNone/>
              <a:defRPr sz="2800">
                <a:latin typeface="Roboto"/>
                <a:ea typeface="Roboto"/>
                <a:cs typeface="Roboto"/>
                <a:sym typeface="Roboto"/>
              </a:defRPr>
            </a:lvl9pPr>
          </a:lstStyle>
          <a:p>
            <a:endParaRPr/>
          </a:p>
        </p:txBody>
      </p:sp>
      <p:sp>
        <p:nvSpPr>
          <p:cNvPr id="250" name="Shape 25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51"/>
        <p:cNvGrpSpPr/>
        <p:nvPr/>
      </p:nvGrpSpPr>
      <p:grpSpPr>
        <a:xfrm>
          <a:off x="0" y="0"/>
          <a:ext cx="0" cy="0"/>
          <a:chOff x="0" y="0"/>
          <a:chExt cx="0" cy="0"/>
        </a:xfrm>
      </p:grpSpPr>
      <p:sp>
        <p:nvSpPr>
          <p:cNvPr id="252" name="Shape 252"/>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53" name="Shape 25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4"/>
        <p:cNvGrpSpPr/>
        <p:nvPr/>
      </p:nvGrpSpPr>
      <p:grpSpPr>
        <a:xfrm>
          <a:off x="0" y="0"/>
          <a:ext cx="0" cy="0"/>
          <a:chOff x="0" y="0"/>
          <a:chExt cx="0" cy="0"/>
        </a:xfrm>
      </p:grpSpPr>
      <p:sp>
        <p:nvSpPr>
          <p:cNvPr id="255" name="Shape 25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Font typeface="Roboto"/>
              <a:buNone/>
              <a:defRPr>
                <a:latin typeface="Roboto"/>
                <a:ea typeface="Roboto"/>
                <a:cs typeface="Roboto"/>
                <a:sym typeface="Roboto"/>
              </a:defRPr>
            </a:lvl1pPr>
            <a:lvl2pPr lvl="1" rtl="0">
              <a:spcBef>
                <a:spcPts val="0"/>
              </a:spcBef>
              <a:spcAft>
                <a:spcPts val="0"/>
              </a:spcAft>
              <a:buSzPts val="2800"/>
              <a:buFont typeface="Roboto"/>
              <a:buNone/>
              <a:defRPr>
                <a:latin typeface="Roboto"/>
                <a:ea typeface="Roboto"/>
                <a:cs typeface="Roboto"/>
                <a:sym typeface="Roboto"/>
              </a:defRPr>
            </a:lvl2pPr>
            <a:lvl3pPr lvl="2" rtl="0">
              <a:spcBef>
                <a:spcPts val="0"/>
              </a:spcBef>
              <a:spcAft>
                <a:spcPts val="0"/>
              </a:spcAft>
              <a:buSzPts val="2800"/>
              <a:buFont typeface="Roboto"/>
              <a:buNone/>
              <a:defRPr>
                <a:latin typeface="Roboto"/>
                <a:ea typeface="Roboto"/>
                <a:cs typeface="Roboto"/>
                <a:sym typeface="Roboto"/>
              </a:defRPr>
            </a:lvl3pPr>
            <a:lvl4pPr lvl="3" rtl="0">
              <a:spcBef>
                <a:spcPts val="0"/>
              </a:spcBef>
              <a:spcAft>
                <a:spcPts val="0"/>
              </a:spcAft>
              <a:buSzPts val="2800"/>
              <a:buFont typeface="Roboto"/>
              <a:buNone/>
              <a:defRPr>
                <a:latin typeface="Roboto"/>
                <a:ea typeface="Roboto"/>
                <a:cs typeface="Roboto"/>
                <a:sym typeface="Roboto"/>
              </a:defRPr>
            </a:lvl4pPr>
            <a:lvl5pPr lvl="4" rtl="0">
              <a:spcBef>
                <a:spcPts val="0"/>
              </a:spcBef>
              <a:spcAft>
                <a:spcPts val="0"/>
              </a:spcAft>
              <a:buSzPts val="2800"/>
              <a:buFont typeface="Roboto"/>
              <a:buNone/>
              <a:defRPr>
                <a:latin typeface="Roboto"/>
                <a:ea typeface="Roboto"/>
                <a:cs typeface="Roboto"/>
                <a:sym typeface="Roboto"/>
              </a:defRPr>
            </a:lvl5pPr>
            <a:lvl6pPr lvl="5" rtl="0">
              <a:spcBef>
                <a:spcPts val="0"/>
              </a:spcBef>
              <a:spcAft>
                <a:spcPts val="0"/>
              </a:spcAft>
              <a:buSzPts val="2800"/>
              <a:buFont typeface="Roboto"/>
              <a:buNone/>
              <a:defRPr>
                <a:latin typeface="Roboto"/>
                <a:ea typeface="Roboto"/>
                <a:cs typeface="Roboto"/>
                <a:sym typeface="Roboto"/>
              </a:defRPr>
            </a:lvl6pPr>
            <a:lvl7pPr lvl="6" rtl="0">
              <a:spcBef>
                <a:spcPts val="0"/>
              </a:spcBef>
              <a:spcAft>
                <a:spcPts val="0"/>
              </a:spcAft>
              <a:buSzPts val="2800"/>
              <a:buFont typeface="Roboto"/>
              <a:buNone/>
              <a:defRPr>
                <a:latin typeface="Roboto"/>
                <a:ea typeface="Roboto"/>
                <a:cs typeface="Roboto"/>
                <a:sym typeface="Roboto"/>
              </a:defRPr>
            </a:lvl7pPr>
            <a:lvl8pPr lvl="7" rtl="0">
              <a:spcBef>
                <a:spcPts val="0"/>
              </a:spcBef>
              <a:spcAft>
                <a:spcPts val="0"/>
              </a:spcAft>
              <a:buSzPts val="2800"/>
              <a:buFont typeface="Roboto"/>
              <a:buNone/>
              <a:defRPr>
                <a:latin typeface="Roboto"/>
                <a:ea typeface="Roboto"/>
                <a:cs typeface="Roboto"/>
                <a:sym typeface="Roboto"/>
              </a:defRPr>
            </a:lvl8pPr>
            <a:lvl9pPr lvl="8" rtl="0">
              <a:spcBef>
                <a:spcPts val="0"/>
              </a:spcBef>
              <a:spcAft>
                <a:spcPts val="0"/>
              </a:spcAft>
              <a:buSzPts val="2800"/>
              <a:buFont typeface="Roboto"/>
              <a:buNone/>
              <a:defRPr>
                <a:latin typeface="Roboto"/>
                <a:ea typeface="Roboto"/>
                <a:cs typeface="Roboto"/>
                <a:sym typeface="Roboto"/>
              </a:defRPr>
            </a:lvl9pPr>
          </a:lstStyle>
          <a:p>
            <a:endParaRPr/>
          </a:p>
        </p:txBody>
      </p:sp>
      <p:sp>
        <p:nvSpPr>
          <p:cNvPr id="256" name="Shape 25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rtl="0">
              <a:spcBef>
                <a:spcPts val="0"/>
              </a:spcBef>
              <a:spcAft>
                <a:spcPts val="0"/>
              </a:spcAft>
              <a:buSzPts val="1800"/>
              <a:buFont typeface="Roboto"/>
              <a:buChar char="●"/>
              <a:defRPr>
                <a:latin typeface="Roboto"/>
                <a:ea typeface="Roboto"/>
                <a:cs typeface="Roboto"/>
                <a:sym typeface="Roboto"/>
              </a:defRPr>
            </a:lvl1pPr>
            <a:lvl2pPr marL="914400" lvl="1" indent="-317500" rtl="0">
              <a:spcBef>
                <a:spcPts val="1600"/>
              </a:spcBef>
              <a:spcAft>
                <a:spcPts val="0"/>
              </a:spcAft>
              <a:buSzPts val="1400"/>
              <a:buFont typeface="Roboto"/>
              <a:buChar char="○"/>
              <a:defRPr>
                <a:latin typeface="Roboto"/>
                <a:ea typeface="Roboto"/>
                <a:cs typeface="Roboto"/>
                <a:sym typeface="Roboto"/>
              </a:defRPr>
            </a:lvl2pPr>
            <a:lvl3pPr marL="1371600" lvl="2" indent="-317500" rtl="0">
              <a:spcBef>
                <a:spcPts val="1600"/>
              </a:spcBef>
              <a:spcAft>
                <a:spcPts val="0"/>
              </a:spcAft>
              <a:buSzPts val="1400"/>
              <a:buFont typeface="Roboto"/>
              <a:buChar char="■"/>
              <a:defRPr>
                <a:latin typeface="Roboto"/>
                <a:ea typeface="Roboto"/>
                <a:cs typeface="Roboto"/>
                <a:sym typeface="Roboto"/>
              </a:defRPr>
            </a:lvl3pPr>
            <a:lvl4pPr marL="1828800" lvl="3" indent="-317500" rtl="0">
              <a:spcBef>
                <a:spcPts val="1600"/>
              </a:spcBef>
              <a:spcAft>
                <a:spcPts val="0"/>
              </a:spcAft>
              <a:buSzPts val="1400"/>
              <a:buFont typeface="Roboto"/>
              <a:buChar char="●"/>
              <a:defRPr>
                <a:latin typeface="Roboto"/>
                <a:ea typeface="Roboto"/>
                <a:cs typeface="Roboto"/>
                <a:sym typeface="Roboto"/>
              </a:defRPr>
            </a:lvl4pPr>
            <a:lvl5pPr marL="2286000" lvl="4" indent="-317500" rtl="0">
              <a:spcBef>
                <a:spcPts val="1600"/>
              </a:spcBef>
              <a:spcAft>
                <a:spcPts val="0"/>
              </a:spcAft>
              <a:buSzPts val="1400"/>
              <a:buFont typeface="Roboto"/>
              <a:buChar char="○"/>
              <a:defRPr>
                <a:latin typeface="Roboto"/>
                <a:ea typeface="Roboto"/>
                <a:cs typeface="Roboto"/>
                <a:sym typeface="Roboto"/>
              </a:defRPr>
            </a:lvl5pPr>
            <a:lvl6pPr marL="2743200" lvl="5" indent="-317500" rtl="0">
              <a:spcBef>
                <a:spcPts val="1600"/>
              </a:spcBef>
              <a:spcAft>
                <a:spcPts val="0"/>
              </a:spcAft>
              <a:buSzPts val="1400"/>
              <a:buFont typeface="Roboto"/>
              <a:buChar char="■"/>
              <a:defRPr>
                <a:latin typeface="Roboto"/>
                <a:ea typeface="Roboto"/>
                <a:cs typeface="Roboto"/>
                <a:sym typeface="Roboto"/>
              </a:defRPr>
            </a:lvl6pPr>
            <a:lvl7pPr marL="3200400" lvl="6" indent="-317500" rtl="0">
              <a:spcBef>
                <a:spcPts val="1600"/>
              </a:spcBef>
              <a:spcAft>
                <a:spcPts val="0"/>
              </a:spcAft>
              <a:buSzPts val="1400"/>
              <a:buFont typeface="Roboto"/>
              <a:buChar char="●"/>
              <a:defRPr>
                <a:latin typeface="Roboto"/>
                <a:ea typeface="Roboto"/>
                <a:cs typeface="Roboto"/>
                <a:sym typeface="Roboto"/>
              </a:defRPr>
            </a:lvl7pPr>
            <a:lvl8pPr marL="3657600" lvl="7" indent="-317500" rtl="0">
              <a:spcBef>
                <a:spcPts val="1600"/>
              </a:spcBef>
              <a:spcAft>
                <a:spcPts val="0"/>
              </a:spcAft>
              <a:buSzPts val="1400"/>
              <a:buFont typeface="Roboto"/>
              <a:buChar char="○"/>
              <a:defRPr>
                <a:latin typeface="Roboto"/>
                <a:ea typeface="Roboto"/>
                <a:cs typeface="Roboto"/>
                <a:sym typeface="Roboto"/>
              </a:defRPr>
            </a:lvl8pPr>
            <a:lvl9pPr marL="4114800" lvl="8" indent="-317500" rtl="0">
              <a:spcBef>
                <a:spcPts val="1600"/>
              </a:spcBef>
              <a:spcAft>
                <a:spcPts val="1600"/>
              </a:spcAft>
              <a:buSzPts val="1400"/>
              <a:buFont typeface="Roboto"/>
              <a:buChar char="■"/>
              <a:defRPr>
                <a:latin typeface="Roboto"/>
                <a:ea typeface="Roboto"/>
                <a:cs typeface="Roboto"/>
                <a:sym typeface="Roboto"/>
              </a:defRPr>
            </a:lvl9pPr>
          </a:lstStyle>
          <a:p>
            <a:endParaRPr/>
          </a:p>
        </p:txBody>
      </p:sp>
      <p:sp>
        <p:nvSpPr>
          <p:cNvPr id="257" name="Shape 25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8"/>
        <p:cNvGrpSpPr/>
        <p:nvPr/>
      </p:nvGrpSpPr>
      <p:grpSpPr>
        <a:xfrm>
          <a:off x="0" y="0"/>
          <a:ext cx="0" cy="0"/>
          <a:chOff x="0" y="0"/>
          <a:chExt cx="0" cy="0"/>
        </a:xfrm>
      </p:grpSpPr>
      <p:sp>
        <p:nvSpPr>
          <p:cNvPr id="259" name="Shape 25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60" name="Shape 260"/>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61" name="Shape 261"/>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62" name="Shape 26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3"/>
        <p:cNvGrpSpPr/>
        <p:nvPr/>
      </p:nvGrpSpPr>
      <p:grpSpPr>
        <a:xfrm>
          <a:off x="0" y="0"/>
          <a:ext cx="0" cy="0"/>
          <a:chOff x="0" y="0"/>
          <a:chExt cx="0" cy="0"/>
        </a:xfrm>
      </p:grpSpPr>
      <p:sp>
        <p:nvSpPr>
          <p:cNvPr id="264" name="Shape 26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65" name="Shape 26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66"/>
        <p:cNvGrpSpPr/>
        <p:nvPr/>
      </p:nvGrpSpPr>
      <p:grpSpPr>
        <a:xfrm>
          <a:off x="0" y="0"/>
          <a:ext cx="0" cy="0"/>
          <a:chOff x="0" y="0"/>
          <a:chExt cx="0" cy="0"/>
        </a:xfrm>
      </p:grpSpPr>
      <p:sp>
        <p:nvSpPr>
          <p:cNvPr id="267" name="Shape 26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68" name="Shape 268"/>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69" name="Shape 26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Shape 22"/>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Shape 23"/>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Shape 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70"/>
        <p:cNvGrpSpPr/>
        <p:nvPr/>
      </p:nvGrpSpPr>
      <p:grpSpPr>
        <a:xfrm>
          <a:off x="0" y="0"/>
          <a:ext cx="0" cy="0"/>
          <a:chOff x="0" y="0"/>
          <a:chExt cx="0" cy="0"/>
        </a:xfrm>
      </p:grpSpPr>
      <p:sp>
        <p:nvSpPr>
          <p:cNvPr id="271" name="Shape 271"/>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272" name="Shape 27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73"/>
        <p:cNvGrpSpPr/>
        <p:nvPr/>
      </p:nvGrpSpPr>
      <p:grpSpPr>
        <a:xfrm>
          <a:off x="0" y="0"/>
          <a:ext cx="0" cy="0"/>
          <a:chOff x="0" y="0"/>
          <a:chExt cx="0" cy="0"/>
        </a:xfrm>
      </p:grpSpPr>
      <p:sp>
        <p:nvSpPr>
          <p:cNvPr id="274" name="Shape 274"/>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5" name="Shape 275"/>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276" name="Shape 276"/>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77" name="Shape 277"/>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278" name="Shape 27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79"/>
        <p:cNvGrpSpPr/>
        <p:nvPr/>
      </p:nvGrpSpPr>
      <p:grpSpPr>
        <a:xfrm>
          <a:off x="0" y="0"/>
          <a:ext cx="0" cy="0"/>
          <a:chOff x="0" y="0"/>
          <a:chExt cx="0" cy="0"/>
        </a:xfrm>
      </p:grpSpPr>
      <p:sp>
        <p:nvSpPr>
          <p:cNvPr id="280" name="Shape 28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rtl="0">
              <a:lnSpc>
                <a:spcPct val="100000"/>
              </a:lnSpc>
              <a:spcBef>
                <a:spcPts val="0"/>
              </a:spcBef>
              <a:spcAft>
                <a:spcPts val="0"/>
              </a:spcAft>
              <a:buSzPts val="1800"/>
              <a:buNone/>
              <a:defRPr/>
            </a:lvl1pPr>
          </a:lstStyle>
          <a:p>
            <a:endParaRPr/>
          </a:p>
        </p:txBody>
      </p:sp>
      <p:sp>
        <p:nvSpPr>
          <p:cNvPr id="281" name="Shape 28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82"/>
        <p:cNvGrpSpPr/>
        <p:nvPr/>
      </p:nvGrpSpPr>
      <p:grpSpPr>
        <a:xfrm>
          <a:off x="0" y="0"/>
          <a:ext cx="0" cy="0"/>
          <a:chOff x="0" y="0"/>
          <a:chExt cx="0" cy="0"/>
        </a:xfrm>
      </p:grpSpPr>
      <p:sp>
        <p:nvSpPr>
          <p:cNvPr id="283" name="Shape 28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84" name="Shape 284"/>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285" name="Shape 28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86"/>
        <p:cNvGrpSpPr/>
        <p:nvPr/>
      </p:nvGrpSpPr>
      <p:grpSpPr>
        <a:xfrm>
          <a:off x="0" y="0"/>
          <a:ext cx="0" cy="0"/>
          <a:chOff x="0" y="0"/>
          <a:chExt cx="0" cy="0"/>
        </a:xfrm>
      </p:grpSpPr>
      <p:sp>
        <p:nvSpPr>
          <p:cNvPr id="287" name="Shape 28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Shape 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Shape 30"/>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Shape 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Shape 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7" name="Shape 37"/>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Shape 38"/>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Shape 3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Shape 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Shape 4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theme" Target="../theme/theme2.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1.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3.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lstStyle>
            <a:lvl1pPr lvl="0" rtl="0">
              <a:spcBef>
                <a:spcPts val="0"/>
              </a:spcBef>
              <a:spcAft>
                <a:spcPts val="0"/>
              </a:spcAft>
              <a:buClr>
                <a:schemeClr val="dk1"/>
              </a:buClr>
              <a:buSzPts val="3600"/>
              <a:buNone/>
              <a:defRPr sz="3600" b="1">
                <a:solidFill>
                  <a:schemeClr val="dk1"/>
                </a:solidFill>
              </a:defRPr>
            </a:lvl1pPr>
            <a:lvl2pPr lvl="1" rtl="0">
              <a:spcBef>
                <a:spcPts val="0"/>
              </a:spcBef>
              <a:spcAft>
                <a:spcPts val="0"/>
              </a:spcAft>
              <a:buClr>
                <a:schemeClr val="dk1"/>
              </a:buClr>
              <a:buSzPts val="3600"/>
              <a:buNone/>
              <a:defRPr sz="3600" b="1">
                <a:solidFill>
                  <a:schemeClr val="dk1"/>
                </a:solidFill>
              </a:defRPr>
            </a:lvl2pPr>
            <a:lvl3pPr lvl="2" rtl="0">
              <a:spcBef>
                <a:spcPts val="0"/>
              </a:spcBef>
              <a:spcAft>
                <a:spcPts val="0"/>
              </a:spcAft>
              <a:buClr>
                <a:schemeClr val="dk1"/>
              </a:buClr>
              <a:buSzPts val="3600"/>
              <a:buNone/>
              <a:defRPr sz="3600" b="1">
                <a:solidFill>
                  <a:schemeClr val="dk1"/>
                </a:solidFill>
              </a:defRPr>
            </a:lvl3pPr>
            <a:lvl4pPr lvl="3" rtl="0">
              <a:spcBef>
                <a:spcPts val="0"/>
              </a:spcBef>
              <a:spcAft>
                <a:spcPts val="0"/>
              </a:spcAft>
              <a:buClr>
                <a:schemeClr val="dk1"/>
              </a:buClr>
              <a:buSzPts val="3600"/>
              <a:buNone/>
              <a:defRPr sz="3600" b="1">
                <a:solidFill>
                  <a:schemeClr val="dk1"/>
                </a:solidFill>
              </a:defRPr>
            </a:lvl4pPr>
            <a:lvl5pPr lvl="4" rtl="0">
              <a:spcBef>
                <a:spcPts val="0"/>
              </a:spcBef>
              <a:spcAft>
                <a:spcPts val="0"/>
              </a:spcAft>
              <a:buClr>
                <a:schemeClr val="dk1"/>
              </a:buClr>
              <a:buSzPts val="3600"/>
              <a:buNone/>
              <a:defRPr sz="3600" b="1">
                <a:solidFill>
                  <a:schemeClr val="dk1"/>
                </a:solidFill>
              </a:defRPr>
            </a:lvl5pPr>
            <a:lvl6pPr lvl="5" rtl="0">
              <a:spcBef>
                <a:spcPts val="0"/>
              </a:spcBef>
              <a:spcAft>
                <a:spcPts val="0"/>
              </a:spcAft>
              <a:buClr>
                <a:schemeClr val="dk1"/>
              </a:buClr>
              <a:buSzPts val="3600"/>
              <a:buNone/>
              <a:defRPr sz="3600" b="1">
                <a:solidFill>
                  <a:schemeClr val="dk1"/>
                </a:solidFill>
              </a:defRPr>
            </a:lvl6pPr>
            <a:lvl7pPr lvl="6" rtl="0">
              <a:spcBef>
                <a:spcPts val="0"/>
              </a:spcBef>
              <a:spcAft>
                <a:spcPts val="0"/>
              </a:spcAft>
              <a:buClr>
                <a:schemeClr val="dk1"/>
              </a:buClr>
              <a:buSzPts val="3600"/>
              <a:buNone/>
              <a:defRPr sz="3600" b="1">
                <a:solidFill>
                  <a:schemeClr val="dk1"/>
                </a:solidFill>
              </a:defRPr>
            </a:lvl7pPr>
            <a:lvl8pPr lvl="7" rtl="0">
              <a:spcBef>
                <a:spcPts val="0"/>
              </a:spcBef>
              <a:spcAft>
                <a:spcPts val="0"/>
              </a:spcAft>
              <a:buClr>
                <a:schemeClr val="dk1"/>
              </a:buClr>
              <a:buSzPts val="3600"/>
              <a:buNone/>
              <a:defRPr sz="3600" b="1">
                <a:solidFill>
                  <a:schemeClr val="dk1"/>
                </a:solidFill>
              </a:defRPr>
            </a:lvl8pPr>
            <a:lvl9pPr lvl="8" rtl="0">
              <a:spcBef>
                <a:spcPts val="0"/>
              </a:spcBef>
              <a:spcAft>
                <a:spcPts val="0"/>
              </a:spcAft>
              <a:buClr>
                <a:schemeClr val="dk1"/>
              </a:buClr>
              <a:buSzPts val="3600"/>
              <a:buNone/>
              <a:defRPr sz="3600" b="1">
                <a:solidFill>
                  <a:schemeClr val="dk1"/>
                </a:solidFill>
              </a:defRPr>
            </a:lvl9pPr>
          </a:lstStyle>
          <a:p>
            <a:endParaRPr/>
          </a:p>
        </p:txBody>
      </p:sp>
      <p:sp>
        <p:nvSpPr>
          <p:cNvPr id="52" name="Shape 52"/>
          <p:cNvSpPr txBox="1">
            <a:spLocks noGrp="1"/>
          </p:cNvSpPr>
          <p:nvPr>
            <p:ph type="body" idx="1"/>
          </p:nvPr>
        </p:nvSpPr>
        <p:spPr>
          <a:xfrm>
            <a:off x="457200" y="1200150"/>
            <a:ext cx="8229600" cy="3725700"/>
          </a:xfrm>
          <a:prstGeom prst="rect">
            <a:avLst/>
          </a:prstGeom>
          <a:noFill/>
          <a:ln>
            <a:noFill/>
          </a:ln>
        </p:spPr>
        <p:txBody>
          <a:bodyPr spcFirstLastPara="1" wrap="square" lIns="91425" tIns="91425" rIns="91425" bIns="91425" anchor="t" anchorCtr="0"/>
          <a:lstStyle>
            <a:lvl1pPr marL="457200" lvl="0" indent="-419100" rtl="0">
              <a:spcBef>
                <a:spcPts val="600"/>
              </a:spcBef>
              <a:spcAft>
                <a:spcPts val="0"/>
              </a:spcAft>
              <a:buClr>
                <a:schemeClr val="dk1"/>
              </a:buClr>
              <a:buSzPts val="3000"/>
              <a:buChar char="●"/>
              <a:defRPr sz="3000">
                <a:solidFill>
                  <a:schemeClr val="dk1"/>
                </a:solidFill>
              </a:defRPr>
            </a:lvl1pPr>
            <a:lvl2pPr marL="914400" lvl="1" indent="-381000" rtl="0">
              <a:spcBef>
                <a:spcPts val="0"/>
              </a:spcBef>
              <a:spcAft>
                <a:spcPts val="0"/>
              </a:spcAft>
              <a:buClr>
                <a:schemeClr val="dk1"/>
              </a:buClr>
              <a:buSzPts val="2400"/>
              <a:buChar char="○"/>
              <a:defRPr sz="2400">
                <a:solidFill>
                  <a:schemeClr val="dk1"/>
                </a:solidFill>
              </a:defRPr>
            </a:lvl2pPr>
            <a:lvl3pPr marL="1371600" lvl="2" indent="-381000" rtl="0">
              <a:spcBef>
                <a:spcPts val="0"/>
              </a:spcBef>
              <a:spcAft>
                <a:spcPts val="0"/>
              </a:spcAft>
              <a:buClr>
                <a:schemeClr val="dk1"/>
              </a:buClr>
              <a:buSzPts val="2400"/>
              <a:buChar char="■"/>
              <a:defRPr sz="2400">
                <a:solidFill>
                  <a:schemeClr val="dk1"/>
                </a:solidFill>
              </a:defRPr>
            </a:lvl3pPr>
            <a:lvl4pPr marL="1828800" lvl="3" indent="-342900" rtl="0">
              <a:spcBef>
                <a:spcPts val="0"/>
              </a:spcBef>
              <a:spcAft>
                <a:spcPts val="0"/>
              </a:spcAft>
              <a:buClr>
                <a:schemeClr val="dk1"/>
              </a:buClr>
              <a:buSzPts val="1800"/>
              <a:buChar char="●"/>
              <a:defRPr sz="1800">
                <a:solidFill>
                  <a:schemeClr val="dk1"/>
                </a:solidFill>
              </a:defRPr>
            </a:lvl4pPr>
            <a:lvl5pPr marL="2286000" lvl="4" indent="-342900" rtl="0">
              <a:spcBef>
                <a:spcPts val="0"/>
              </a:spcBef>
              <a:spcAft>
                <a:spcPts val="0"/>
              </a:spcAft>
              <a:buClr>
                <a:schemeClr val="dk1"/>
              </a:buClr>
              <a:buSzPts val="1800"/>
              <a:buChar char="○"/>
              <a:defRPr sz="1800">
                <a:solidFill>
                  <a:schemeClr val="dk1"/>
                </a:solidFill>
              </a:defRPr>
            </a:lvl5pPr>
            <a:lvl6pPr marL="2743200" lvl="5" indent="-342900" rtl="0">
              <a:spcBef>
                <a:spcPts val="0"/>
              </a:spcBef>
              <a:spcAft>
                <a:spcPts val="0"/>
              </a:spcAft>
              <a:buClr>
                <a:schemeClr val="dk1"/>
              </a:buClr>
              <a:buSzPts val="1800"/>
              <a:buChar char="■"/>
              <a:defRPr sz="1800">
                <a:solidFill>
                  <a:schemeClr val="dk1"/>
                </a:solidFill>
              </a:defRPr>
            </a:lvl6pPr>
            <a:lvl7pPr marL="3200400" lvl="6" indent="-342900" rtl="0">
              <a:spcBef>
                <a:spcPts val="0"/>
              </a:spcBef>
              <a:spcAft>
                <a:spcPts val="0"/>
              </a:spcAft>
              <a:buClr>
                <a:schemeClr val="dk1"/>
              </a:buClr>
              <a:buSzPts val="1800"/>
              <a:buChar char="●"/>
              <a:defRPr sz="1800">
                <a:solidFill>
                  <a:schemeClr val="dk1"/>
                </a:solidFill>
              </a:defRPr>
            </a:lvl7pPr>
            <a:lvl8pPr marL="3657600" lvl="7" indent="-342900" rtl="0">
              <a:spcBef>
                <a:spcPts val="0"/>
              </a:spcBef>
              <a:spcAft>
                <a:spcPts val="0"/>
              </a:spcAft>
              <a:buClr>
                <a:schemeClr val="dk1"/>
              </a:buClr>
              <a:buSzPts val="1800"/>
              <a:buChar char="○"/>
              <a:defRPr sz="1800">
                <a:solidFill>
                  <a:schemeClr val="dk1"/>
                </a:solidFill>
              </a:defRPr>
            </a:lvl8pPr>
            <a:lvl9pPr marL="4114800" lvl="8" indent="-342900" rtl="0">
              <a:spcBef>
                <a:spcPts val="0"/>
              </a:spcBef>
              <a:spcAft>
                <a:spcPts val="0"/>
              </a:spcAft>
              <a:buClr>
                <a:schemeClr val="dk1"/>
              </a:buClr>
              <a:buSzPts val="1800"/>
              <a:buChar char="■"/>
              <a:defRPr sz="1800">
                <a:solidFill>
                  <a:schemeClr val="dk1"/>
                </a:solidFill>
              </a:defRPr>
            </a:lvl9pPr>
          </a:lstStyle>
          <a:p>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243"/>
        <p:cNvGrpSpPr/>
        <p:nvPr/>
      </p:nvGrpSpPr>
      <p:grpSpPr>
        <a:xfrm>
          <a:off x="0" y="0"/>
          <a:ext cx="0" cy="0"/>
          <a:chOff x="0" y="0"/>
          <a:chExt cx="0" cy="0"/>
        </a:xfrm>
      </p:grpSpPr>
      <p:sp>
        <p:nvSpPr>
          <p:cNvPr id="244" name="Shape 24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1pPr>
            <a:lvl2pPr lvl="1"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2pPr>
            <a:lvl3pPr lvl="2"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3pPr>
            <a:lvl4pPr lvl="3"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4pPr>
            <a:lvl5pPr lvl="4"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5pPr>
            <a:lvl6pPr lvl="5"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6pPr>
            <a:lvl7pPr lvl="6"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7pPr>
            <a:lvl8pPr lvl="7"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8pPr>
            <a:lvl9pPr lvl="8"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9pPr>
          </a:lstStyle>
          <a:p>
            <a:endParaRPr/>
          </a:p>
        </p:txBody>
      </p:sp>
      <p:sp>
        <p:nvSpPr>
          <p:cNvPr id="245" name="Shape 245"/>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rtl="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rtl="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
        <p:nvSpPr>
          <p:cNvPr id="246" name="Shape 24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2.xml"/></Relationships>
</file>

<file path=ppt/slides/_rels/slide10.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17.emf"/></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6.xml"/></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95269"/>
        </a:solidFill>
        <a:effectLst/>
      </p:bgPr>
    </p:bg>
    <p:spTree>
      <p:nvGrpSpPr>
        <p:cNvPr id="1" name="Shape 297"/>
        <p:cNvGrpSpPr/>
        <p:nvPr/>
      </p:nvGrpSpPr>
      <p:grpSpPr>
        <a:xfrm>
          <a:off x="0" y="0"/>
          <a:ext cx="0" cy="0"/>
          <a:chOff x="0" y="0"/>
          <a:chExt cx="0" cy="0"/>
        </a:xfrm>
      </p:grpSpPr>
      <p:sp>
        <p:nvSpPr>
          <p:cNvPr id="298" name="Shape 298"/>
          <p:cNvSpPr/>
          <p:nvPr/>
        </p:nvSpPr>
        <p:spPr>
          <a:xfrm>
            <a:off x="466813" y="2994050"/>
            <a:ext cx="8210374" cy="156146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US" sz="3200" dirty="0">
                <a:solidFill>
                  <a:schemeClr val="lt1"/>
                </a:solidFill>
                <a:latin typeface="Roboto Black"/>
                <a:ea typeface="Roboto Black"/>
                <a:cs typeface="Roboto Black"/>
                <a:sym typeface="Roboto Black"/>
              </a:rPr>
              <a:t>Code Academy: CoolTShirt Touch Attribution</a:t>
            </a:r>
            <a:endParaRPr sz="3200" dirty="0">
              <a:solidFill>
                <a:schemeClr val="lt1"/>
              </a:solidFill>
            </a:endParaRPr>
          </a:p>
          <a:p>
            <a:pPr marL="0" lvl="0" indent="0" algn="l" rtl="0">
              <a:spcBef>
                <a:spcPts val="0"/>
              </a:spcBef>
              <a:spcAft>
                <a:spcPts val="0"/>
              </a:spcAft>
              <a:buClr>
                <a:schemeClr val="dk1"/>
              </a:buClr>
              <a:buSzPts val="1100"/>
              <a:buFont typeface="Arial"/>
              <a:buNone/>
            </a:pPr>
            <a:r>
              <a:rPr lang="en" sz="2800" dirty="0">
                <a:solidFill>
                  <a:srgbClr val="EFEFEF"/>
                </a:solidFill>
                <a:latin typeface="Roboto Thin"/>
                <a:ea typeface="Roboto Thin"/>
                <a:cs typeface="Roboto Thin"/>
                <a:sym typeface="Roboto Thin"/>
              </a:rPr>
              <a:t>Learn SQL from Scratch</a:t>
            </a:r>
            <a:endParaRPr sz="2800" dirty="0">
              <a:solidFill>
                <a:srgbClr val="EFEFEF"/>
              </a:solidFill>
              <a:latin typeface="Roboto Thin"/>
              <a:ea typeface="Roboto Thin"/>
              <a:cs typeface="Roboto Thin"/>
              <a:sym typeface="Roboto Thin"/>
            </a:endParaRPr>
          </a:p>
          <a:p>
            <a:pPr marL="0" lvl="0" indent="0" algn="l" rtl="0">
              <a:spcBef>
                <a:spcPts val="0"/>
              </a:spcBef>
              <a:spcAft>
                <a:spcPts val="0"/>
              </a:spcAft>
              <a:buClr>
                <a:schemeClr val="dk1"/>
              </a:buClr>
              <a:buSzPts val="1100"/>
              <a:buFont typeface="Arial"/>
              <a:buNone/>
            </a:pPr>
            <a:r>
              <a:rPr lang="en-US" sz="2800" dirty="0">
                <a:solidFill>
                  <a:srgbClr val="EFEFEF"/>
                </a:solidFill>
                <a:latin typeface="Roboto Thin"/>
                <a:ea typeface="Roboto Thin"/>
                <a:cs typeface="Roboto Thin"/>
                <a:sym typeface="Roboto Thin"/>
              </a:rPr>
              <a:t>Nicole Scott</a:t>
            </a:r>
            <a:endParaRPr sz="2800" dirty="0">
              <a:solidFill>
                <a:srgbClr val="EFEFEF"/>
              </a:solidFill>
              <a:latin typeface="Roboto Thin"/>
              <a:ea typeface="Roboto Thin"/>
              <a:cs typeface="Roboto Thin"/>
              <a:sym typeface="Roboto Thin"/>
            </a:endParaRPr>
          </a:p>
          <a:p>
            <a:pPr marL="0" lvl="0" indent="0" algn="l" rtl="0">
              <a:spcBef>
                <a:spcPts val="0"/>
              </a:spcBef>
              <a:spcAft>
                <a:spcPts val="0"/>
              </a:spcAft>
              <a:buClr>
                <a:schemeClr val="dk1"/>
              </a:buClr>
              <a:buSzPts val="1100"/>
              <a:buFont typeface="Arial"/>
              <a:buNone/>
            </a:pPr>
            <a:r>
              <a:rPr lang="en" sz="2800" dirty="0">
                <a:solidFill>
                  <a:srgbClr val="EFEFEF"/>
                </a:solidFill>
                <a:latin typeface="Roboto Thin"/>
                <a:ea typeface="Roboto Thin"/>
                <a:cs typeface="Roboto Thin"/>
                <a:sym typeface="Roboto Thin"/>
              </a:rPr>
              <a:t>7/6/2018</a:t>
            </a:r>
            <a:endParaRPr sz="2800" dirty="0">
              <a:solidFill>
                <a:srgbClr val="EFEFEF"/>
              </a:solidFill>
              <a:latin typeface="Roboto Thin"/>
              <a:ea typeface="Roboto Thin"/>
              <a:cs typeface="Roboto Thin"/>
              <a:sym typeface="Roboto Thin"/>
            </a:endParaRPr>
          </a:p>
        </p:txBody>
      </p:sp>
      <p:pic>
        <p:nvPicPr>
          <p:cNvPr id="299" name="Shape 299"/>
          <p:cNvPicPr preferRelativeResize="0"/>
          <p:nvPr/>
        </p:nvPicPr>
        <p:blipFill>
          <a:blip r:embed="rId3">
            <a:alphaModFix/>
          </a:blip>
          <a:stretch>
            <a:fillRect/>
          </a:stretch>
        </p:blipFill>
        <p:spPr>
          <a:xfrm>
            <a:off x="466824" y="661700"/>
            <a:ext cx="2024775" cy="42582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516998" y="292626"/>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a:ea typeface="Roboto"/>
                <a:cs typeface="Roboto"/>
                <a:sym typeface="Roboto"/>
              </a:rPr>
              <a:t>3. </a:t>
            </a:r>
            <a:r>
              <a:rPr lang="en-US" sz="2400" b="1" dirty="0">
                <a:solidFill>
                  <a:srgbClr val="295269"/>
                </a:solidFill>
                <a:latin typeface="Roboto"/>
                <a:ea typeface="Roboto"/>
                <a:cs typeface="Roboto"/>
                <a:sym typeface="Roboto"/>
              </a:rPr>
              <a:t>Which campaigns should CoolTShirts re-invest in?</a:t>
            </a:r>
            <a:endParaRPr sz="2400" b="1" dirty="0">
              <a:solidFill>
                <a:srgbClr val="295269"/>
              </a:solidFill>
              <a:latin typeface="Roboto"/>
              <a:ea typeface="Roboto"/>
              <a:cs typeface="Roboto"/>
              <a:sym typeface="Roboto"/>
            </a:endParaRPr>
          </a:p>
        </p:txBody>
      </p:sp>
      <p:sp>
        <p:nvSpPr>
          <p:cNvPr id="4" name="TextBox 3">
            <a:extLst>
              <a:ext uri="{FF2B5EF4-FFF2-40B4-BE49-F238E27FC236}">
                <a16:creationId xmlns:a16="http://schemas.microsoft.com/office/drawing/2014/main" id="{3018DECC-7A44-4F62-9B9E-91662743BCAD}"/>
              </a:ext>
            </a:extLst>
          </p:cNvPr>
          <p:cNvSpPr txBox="1"/>
          <p:nvPr/>
        </p:nvSpPr>
        <p:spPr>
          <a:xfrm>
            <a:off x="412831" y="2775945"/>
            <a:ext cx="8208788" cy="1938992"/>
          </a:xfrm>
          <a:prstGeom prst="rect">
            <a:avLst/>
          </a:prstGeom>
          <a:noFill/>
          <a:ln>
            <a:solidFill>
              <a:schemeClr val="tx1"/>
            </a:solidFill>
          </a:ln>
        </p:spPr>
        <p:txBody>
          <a:bodyPr wrap="square" rtlCol="0">
            <a:spAutoFit/>
          </a:bodyPr>
          <a:lstStyle/>
          <a:p>
            <a:pPr marL="285750" indent="-285750">
              <a:buFont typeface="Arial" panose="020B0604020202020204" pitchFamily="34" charset="0"/>
              <a:buChar char="•"/>
            </a:pPr>
            <a:r>
              <a:rPr lang="en-US" sz="1000" dirty="0">
                <a:latin typeface="Roboto" panose="020B0604020202020204" charset="0"/>
                <a:ea typeface="Roboto" panose="020B0604020202020204" charset="0"/>
              </a:rPr>
              <a:t>I would recommend investing in the following 6 campaigns, Interview with CoolTShirts Founder, Getting to Know CoolTShirts, Ten Crazy </a:t>
            </a:r>
            <a:r>
              <a:rPr lang="en-US" sz="1000" dirty="0" err="1">
                <a:latin typeface="Roboto" panose="020B0604020202020204" charset="0"/>
                <a:ea typeface="Roboto" panose="020B0604020202020204" charset="0"/>
              </a:rPr>
              <a:t>CoolTshirt</a:t>
            </a:r>
            <a:r>
              <a:rPr lang="en-US" sz="1000" dirty="0">
                <a:latin typeface="Roboto" panose="020B0604020202020204" charset="0"/>
                <a:ea typeface="Roboto" panose="020B0604020202020204" charset="0"/>
              </a:rPr>
              <a:t> Facts, Weekly Newsletter, and </a:t>
            </a:r>
            <a:r>
              <a:rPr lang="en-US" sz="1000" dirty="0" err="1">
                <a:latin typeface="Roboto" panose="020B0604020202020204" charset="0"/>
                <a:ea typeface="Roboto" panose="020B0604020202020204" charset="0"/>
              </a:rPr>
              <a:t>Retargetting</a:t>
            </a:r>
            <a:r>
              <a:rPr lang="en-US" sz="1000" dirty="0">
                <a:latin typeface="Roboto" panose="020B0604020202020204" charset="0"/>
                <a:ea typeface="Roboto" panose="020B0604020202020204" charset="0"/>
              </a:rPr>
              <a:t>-Ads. We see that the campaigns that focused on the information about the actual company tends to get the customers in the door, but reminder based advertisings helped to facilitate purchases.</a:t>
            </a:r>
          </a:p>
          <a:p>
            <a:pPr marL="285750" indent="-285750">
              <a:buFont typeface="Arial" panose="020B0604020202020204" pitchFamily="34" charset="0"/>
              <a:buChar char="•"/>
            </a:pPr>
            <a:r>
              <a:rPr lang="en-US" sz="1000" dirty="0">
                <a:latin typeface="Roboto" panose="020B0604020202020204" charset="0"/>
                <a:ea typeface="Roboto" panose="020B0604020202020204" charset="0"/>
              </a:rPr>
              <a:t>Since we spotted the importance of reminder based advertising, we would most likely want to run some of the popular first touch campaigns through the following sources (Buzzfeed, </a:t>
            </a:r>
            <a:r>
              <a:rPr lang="en-US" sz="1000" dirty="0" err="1">
                <a:latin typeface="Roboto" panose="020B0604020202020204" charset="0"/>
                <a:ea typeface="Roboto" panose="020B0604020202020204" charset="0"/>
              </a:rPr>
              <a:t>Nytimes</a:t>
            </a:r>
            <a:r>
              <a:rPr lang="en-US" sz="1000" dirty="0">
                <a:latin typeface="Roboto" panose="020B0604020202020204" charset="0"/>
                <a:ea typeface="Roboto" panose="020B0604020202020204" charset="0"/>
              </a:rPr>
              <a:t>, Medium).</a:t>
            </a:r>
          </a:p>
          <a:p>
            <a:pPr marL="285750" indent="-285750">
              <a:buFont typeface="Arial" panose="020B0604020202020204" pitchFamily="34" charset="0"/>
              <a:buChar char="•"/>
            </a:pPr>
            <a:r>
              <a:rPr lang="en-US" sz="1000" dirty="0">
                <a:latin typeface="Roboto" panose="020B0604020202020204" charset="0"/>
                <a:ea typeface="Roboto" panose="020B0604020202020204" charset="0"/>
              </a:rPr>
              <a:t>Most of the retargeting campaigns are through emails and Facebook. Since these sources did not introduce traffic to the site, we can run the company based emails through social media/emails to capture the attention of our audience.</a:t>
            </a:r>
          </a:p>
          <a:p>
            <a:pPr marL="285750" indent="-285750">
              <a:buFont typeface="Arial" panose="020B0604020202020204" pitchFamily="34" charset="0"/>
              <a:buChar char="•"/>
            </a:pPr>
            <a:r>
              <a:rPr lang="en-US" sz="1000" dirty="0">
                <a:latin typeface="Roboto" panose="020B0604020202020204" charset="0"/>
                <a:ea typeface="Roboto" panose="020B0604020202020204" charset="0"/>
              </a:rPr>
              <a:t>Reminders seem to be a big hit when it comes to purchasing. To capture more first time users, immediately upon entrance of the website, we could display a “CoolTShirts Newsletter” pop up. The pop up can include 5-10% discount on their first purchase to get them to sign up before browsing. We then have a connection to the customer, can retarget more consumer </a:t>
            </a:r>
            <a:r>
              <a:rPr lang="en-US" sz="1000" dirty="0" err="1">
                <a:latin typeface="Roboto" panose="020B0604020202020204" charset="0"/>
                <a:ea typeface="Roboto" panose="020B0604020202020204" charset="0"/>
              </a:rPr>
              <a:t>sthrough</a:t>
            </a:r>
            <a:r>
              <a:rPr lang="en-US" sz="1000" dirty="0">
                <a:latin typeface="Roboto" panose="020B0604020202020204" charset="0"/>
                <a:ea typeface="Roboto" panose="020B0604020202020204" charset="0"/>
              </a:rPr>
              <a:t> weekly newsletters. </a:t>
            </a:r>
          </a:p>
          <a:p>
            <a:pPr marL="285750" indent="-285750">
              <a:buFont typeface="Arial" panose="020B0604020202020204" pitchFamily="34" charset="0"/>
              <a:buChar char="•"/>
            </a:pPr>
            <a:r>
              <a:rPr lang="en-US" sz="1000" dirty="0">
                <a:latin typeface="Roboto" panose="020B0604020202020204" charset="0"/>
                <a:ea typeface="Roboto" panose="020B0604020202020204" charset="0"/>
              </a:rPr>
              <a:t>CoolTShirts should continue running ads on media sites that get the brands name out to the public. </a:t>
            </a:r>
          </a:p>
          <a:p>
            <a:pPr marL="285750" indent="-285750">
              <a:buFont typeface="Arial" panose="020B0604020202020204" pitchFamily="34" charset="0"/>
              <a:buChar char="•"/>
            </a:pPr>
            <a:r>
              <a:rPr lang="en-US" sz="1000" dirty="0">
                <a:latin typeface="Roboto" panose="020B0604020202020204" charset="0"/>
                <a:ea typeface="Roboto" panose="020B0604020202020204" charset="0"/>
              </a:rPr>
              <a:t>Paid search on Google scored pretty low across the board. CoolTShirts should consider cutting this from the marketing budget.</a:t>
            </a:r>
            <a:endParaRPr lang="en-US" sz="1000" dirty="0"/>
          </a:p>
        </p:txBody>
      </p:sp>
      <p:pic>
        <p:nvPicPr>
          <p:cNvPr id="5" name="Picture 4">
            <a:extLst>
              <a:ext uri="{FF2B5EF4-FFF2-40B4-BE49-F238E27FC236}">
                <a16:creationId xmlns:a16="http://schemas.microsoft.com/office/drawing/2014/main" id="{0FC7F7A4-0C8F-4C15-9A81-A5E20987C781}"/>
              </a:ext>
            </a:extLst>
          </p:cNvPr>
          <p:cNvPicPr>
            <a:picLocks noChangeAspect="1"/>
          </p:cNvPicPr>
          <p:nvPr/>
        </p:nvPicPr>
        <p:blipFill>
          <a:blip r:embed="rId3"/>
          <a:stretch>
            <a:fillRect/>
          </a:stretch>
        </p:blipFill>
        <p:spPr>
          <a:xfrm>
            <a:off x="412831" y="1309935"/>
            <a:ext cx="3792023" cy="1334403"/>
          </a:xfrm>
          <a:prstGeom prst="rect">
            <a:avLst/>
          </a:prstGeom>
        </p:spPr>
      </p:pic>
      <p:pic>
        <p:nvPicPr>
          <p:cNvPr id="6" name="Picture 5">
            <a:extLst>
              <a:ext uri="{FF2B5EF4-FFF2-40B4-BE49-F238E27FC236}">
                <a16:creationId xmlns:a16="http://schemas.microsoft.com/office/drawing/2014/main" id="{836230F5-E52F-4196-B47F-70002C633CDA}"/>
              </a:ext>
            </a:extLst>
          </p:cNvPr>
          <p:cNvPicPr>
            <a:picLocks noChangeAspect="1"/>
          </p:cNvPicPr>
          <p:nvPr/>
        </p:nvPicPr>
        <p:blipFill>
          <a:blip r:embed="rId4"/>
          <a:stretch>
            <a:fillRect/>
          </a:stretch>
        </p:blipFill>
        <p:spPr>
          <a:xfrm>
            <a:off x="4829596" y="1309935"/>
            <a:ext cx="3792023" cy="1334403"/>
          </a:xfrm>
          <a:prstGeom prst="rect">
            <a:avLst/>
          </a:prstGeom>
        </p:spPr>
      </p:pic>
    </p:spTree>
    <p:extLst>
      <p:ext uri="{BB962C8B-B14F-4D97-AF65-F5344CB8AC3E}">
        <p14:creationId xmlns:p14="http://schemas.microsoft.com/office/powerpoint/2010/main" val="25301255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Shape 304"/>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b="1" dirty="0">
                <a:solidFill>
                  <a:srgbClr val="295269"/>
                </a:solidFill>
              </a:rPr>
              <a:t>Table of Contents</a:t>
            </a:r>
            <a:endParaRPr b="1" dirty="0">
              <a:solidFill>
                <a:srgbClr val="295269"/>
              </a:solidFill>
              <a:latin typeface="Roboto"/>
              <a:ea typeface="Roboto"/>
              <a:cs typeface="Roboto"/>
              <a:sym typeface="Roboto"/>
            </a:endParaRPr>
          </a:p>
        </p:txBody>
      </p:sp>
      <p:sp>
        <p:nvSpPr>
          <p:cNvPr id="2" name="TextBox 1">
            <a:extLst>
              <a:ext uri="{FF2B5EF4-FFF2-40B4-BE49-F238E27FC236}">
                <a16:creationId xmlns:a16="http://schemas.microsoft.com/office/drawing/2014/main" id="{CC991E8F-3487-4853-8956-5537F6A0C4AF}"/>
              </a:ext>
            </a:extLst>
          </p:cNvPr>
          <p:cNvSpPr txBox="1"/>
          <p:nvPr/>
        </p:nvSpPr>
        <p:spPr>
          <a:xfrm>
            <a:off x="574964" y="858982"/>
            <a:ext cx="7640781" cy="3785652"/>
          </a:xfrm>
          <a:prstGeom prst="rect">
            <a:avLst/>
          </a:prstGeom>
          <a:noFill/>
        </p:spPr>
        <p:txBody>
          <a:bodyPr wrap="square" rtlCol="0">
            <a:spAutoFit/>
          </a:bodyPr>
          <a:lstStyle/>
          <a:p>
            <a:r>
              <a:rPr lang="en-US" sz="2000" b="1" dirty="0">
                <a:latin typeface="Roboto" panose="020B0604020202020204" charset="0"/>
                <a:ea typeface="Roboto" panose="020B0604020202020204" charset="0"/>
              </a:rPr>
              <a:t>1.  Get Familiar with the Company.</a:t>
            </a:r>
          </a:p>
          <a:p>
            <a:r>
              <a:rPr lang="en-US" dirty="0"/>
              <a:t>      1.1. How many campaigns and sources does CoolTShirts use and how are they related?</a:t>
            </a:r>
          </a:p>
          <a:p>
            <a:r>
              <a:rPr lang="en-US" dirty="0"/>
              <a:t>      1.2. What pages are on their website?</a:t>
            </a:r>
          </a:p>
          <a:p>
            <a:endParaRPr lang="en-US" dirty="0"/>
          </a:p>
          <a:p>
            <a:r>
              <a:rPr lang="en-US" sz="2000" b="1" dirty="0">
                <a:latin typeface="Roboto" panose="020B0604020202020204" charset="0"/>
                <a:ea typeface="Roboto" panose="020B0604020202020204" charset="0"/>
              </a:rPr>
              <a:t>2. What is the user journey?</a:t>
            </a:r>
          </a:p>
          <a:p>
            <a:r>
              <a:rPr lang="en-US" dirty="0"/>
              <a:t>       2.1. How many first touches is each campaign responsible for?</a:t>
            </a:r>
          </a:p>
          <a:p>
            <a:r>
              <a:rPr lang="en-US" dirty="0"/>
              <a:t>       2.2. How many last touches is each campaign responsible for?</a:t>
            </a:r>
          </a:p>
          <a:p>
            <a:r>
              <a:rPr lang="en-US" dirty="0"/>
              <a:t>       2.3. How many visitors make a purchase?</a:t>
            </a:r>
          </a:p>
          <a:p>
            <a:r>
              <a:rPr lang="en-US" dirty="0"/>
              <a:t>       2.4. How many last touches </a:t>
            </a:r>
            <a:r>
              <a:rPr lang="en-US" i="1" dirty="0"/>
              <a:t>on the purchase page</a:t>
            </a:r>
            <a:r>
              <a:rPr lang="en-US" dirty="0"/>
              <a:t> is each campaign responsible for?</a:t>
            </a:r>
          </a:p>
          <a:p>
            <a:r>
              <a:rPr lang="en-US" dirty="0"/>
              <a:t>       2.5. What is the typical user journey?</a:t>
            </a:r>
          </a:p>
          <a:p>
            <a:endParaRPr lang="en-US" sz="2000" b="1" dirty="0">
              <a:latin typeface="Roboto" panose="020B0604020202020204" charset="0"/>
              <a:ea typeface="Roboto" panose="020B0604020202020204" charset="0"/>
            </a:endParaRPr>
          </a:p>
          <a:p>
            <a:r>
              <a:rPr lang="en-US" sz="2000" b="1" dirty="0">
                <a:latin typeface="Roboto" panose="020B0604020202020204" charset="0"/>
                <a:ea typeface="Roboto" panose="020B0604020202020204" charset="0"/>
              </a:rPr>
              <a:t>3. Optimize the campaign budget.</a:t>
            </a:r>
          </a:p>
          <a:p>
            <a:r>
              <a:rPr lang="en-US" sz="2000" b="1" dirty="0">
                <a:latin typeface="Roboto" panose="020B0604020202020204" charset="0"/>
                <a:ea typeface="Roboto" panose="020B0604020202020204" charset="0"/>
              </a:rPr>
              <a:t>     </a:t>
            </a:r>
          </a:p>
          <a:p>
            <a:r>
              <a:rPr lang="en-US" dirty="0"/>
              <a:t>     </a:t>
            </a:r>
          </a:p>
          <a:p>
            <a:pPr lvl="2"/>
            <a:r>
              <a:rPr lang="en-US" dirty="0"/>
              <a:t>     </a:t>
            </a:r>
          </a:p>
        </p:txBody>
      </p:sp>
    </p:spTree>
    <p:extLst>
      <p:ext uri="{BB962C8B-B14F-4D97-AF65-F5344CB8AC3E}">
        <p14:creationId xmlns:p14="http://schemas.microsoft.com/office/powerpoint/2010/main" val="16381378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75274" y="14134"/>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a:ea typeface="Roboto"/>
                <a:cs typeface="Roboto"/>
                <a:sym typeface="Roboto"/>
              </a:rPr>
              <a:t>1.1 </a:t>
            </a:r>
            <a:r>
              <a:rPr lang="en-US" sz="2400" b="1" dirty="0">
                <a:solidFill>
                  <a:srgbClr val="295269"/>
                </a:solidFill>
                <a:latin typeface="Roboto"/>
                <a:ea typeface="Roboto"/>
                <a:cs typeface="Roboto"/>
                <a:sym typeface="Roboto"/>
              </a:rPr>
              <a:t>Get Familiar with CoolTShirts</a:t>
            </a:r>
            <a:endParaRPr sz="2400" b="1" dirty="0">
              <a:solidFill>
                <a:srgbClr val="295269"/>
              </a:solidFill>
              <a:latin typeface="Roboto"/>
              <a:ea typeface="Roboto"/>
              <a:cs typeface="Roboto"/>
              <a:sym typeface="Roboto"/>
            </a:endParaRPr>
          </a:p>
        </p:txBody>
      </p:sp>
      <p:sp>
        <p:nvSpPr>
          <p:cNvPr id="324" name="Shape 324"/>
          <p:cNvSpPr txBox="1"/>
          <p:nvPr/>
        </p:nvSpPr>
        <p:spPr>
          <a:xfrm>
            <a:off x="159277" y="850135"/>
            <a:ext cx="4946123" cy="4060980"/>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lvl="0">
              <a:lnSpc>
                <a:spcPct val="115000"/>
              </a:lnSpc>
              <a:buClr>
                <a:schemeClr val="dk1"/>
              </a:buClr>
              <a:buSzPts val="1100"/>
            </a:pPr>
            <a:r>
              <a:rPr lang="en-US" sz="1200" b="1" dirty="0">
                <a:latin typeface="Roboto" panose="020B0604020202020204" charset="0"/>
                <a:ea typeface="Roboto" panose="020B0604020202020204" charset="0"/>
              </a:rPr>
              <a:t>1. How many campaigns and sources does CoolTShirts use? Which source is used for each campaign?</a:t>
            </a:r>
            <a:r>
              <a:rPr lang="en" sz="1200" b="1" dirty="0">
                <a:latin typeface="Roboto" panose="020B0604020202020204" charset="0"/>
                <a:ea typeface="Roboto" panose="020B0604020202020204" charset="0"/>
                <a:cs typeface="Roboto"/>
                <a:sym typeface="Roboto"/>
              </a:rPr>
              <a:t> </a:t>
            </a:r>
          </a:p>
          <a:p>
            <a:pPr marL="171450" lvl="0" indent="-171450">
              <a:lnSpc>
                <a:spcPct val="115000"/>
              </a:lnSpc>
              <a:buClr>
                <a:schemeClr val="dk1"/>
              </a:buClr>
              <a:buSzPts val="1100"/>
              <a:buFont typeface="Arial" panose="020B0604020202020204" pitchFamily="34" charset="0"/>
              <a:buChar char="•"/>
            </a:pPr>
            <a:r>
              <a:rPr lang="en" sz="1000" dirty="0">
                <a:solidFill>
                  <a:schemeClr val="tx1"/>
                </a:solidFill>
                <a:latin typeface="Roboto" panose="020B0604020202020204" charset="0"/>
                <a:ea typeface="Roboto" panose="020B0604020202020204" charset="0"/>
                <a:cs typeface="Roboto"/>
                <a:sym typeface="Roboto"/>
              </a:rPr>
              <a:t>A  </a:t>
            </a:r>
            <a:r>
              <a:rPr lang="en" sz="1000" b="1" dirty="0">
                <a:solidFill>
                  <a:schemeClr val="tx1"/>
                </a:solidFill>
                <a:latin typeface="Roboto" panose="020B0604020202020204" charset="0"/>
                <a:ea typeface="Roboto" panose="020B0604020202020204" charset="0"/>
                <a:cs typeface="Roboto"/>
                <a:sym typeface="Roboto"/>
              </a:rPr>
              <a:t>campaign</a:t>
            </a:r>
            <a:r>
              <a:rPr lang="en" sz="1000" dirty="0">
                <a:solidFill>
                  <a:schemeClr val="tx1"/>
                </a:solidFill>
                <a:latin typeface="Roboto" panose="020B0604020202020204" charset="0"/>
                <a:ea typeface="Roboto" panose="020B0604020202020204" charset="0"/>
                <a:cs typeface="Roboto"/>
                <a:sym typeface="Roboto"/>
              </a:rPr>
              <a:t> </a:t>
            </a:r>
            <a:r>
              <a:rPr lang="en-US" sz="1000" dirty="0">
                <a:solidFill>
                  <a:schemeClr val="tx1"/>
                </a:solidFill>
                <a:latin typeface="Roboto" panose="020B0604020202020204" charset="0"/>
                <a:ea typeface="Roboto" panose="020B0604020202020204" charset="0"/>
                <a:cs typeface="Roboto"/>
                <a:sym typeface="Roboto"/>
              </a:rPr>
              <a:t>i</a:t>
            </a:r>
            <a:r>
              <a:rPr lang="en-US" sz="1000" dirty="0">
                <a:solidFill>
                  <a:schemeClr val="tx1"/>
                </a:solidFill>
                <a:latin typeface="Roboto" panose="020B0604020202020204" charset="0"/>
                <a:ea typeface="Roboto" panose="020B0604020202020204" charset="0"/>
              </a:rPr>
              <a:t>dentifies the specific ad or email blast (e.g. </a:t>
            </a:r>
            <a:r>
              <a:rPr lang="en-US" sz="1000" dirty="0" err="1">
                <a:solidFill>
                  <a:schemeClr val="tx1"/>
                </a:solidFill>
                <a:latin typeface="Roboto" panose="020B0604020202020204" charset="0"/>
                <a:ea typeface="Roboto" panose="020B0604020202020204" charset="0"/>
              </a:rPr>
              <a:t>retargetting</a:t>
            </a:r>
            <a:r>
              <a:rPr lang="en-US" sz="1000" dirty="0">
                <a:solidFill>
                  <a:schemeClr val="tx1"/>
                </a:solidFill>
                <a:latin typeface="Roboto" panose="020B0604020202020204" charset="0"/>
                <a:ea typeface="Roboto" panose="020B0604020202020204" charset="0"/>
              </a:rPr>
              <a:t>-ad or weekly-newsletter</a:t>
            </a:r>
            <a:r>
              <a:rPr lang="en" sz="1000" dirty="0">
                <a:solidFill>
                  <a:schemeClr val="tx1"/>
                </a:solidFill>
                <a:latin typeface="Roboto" panose="020B0604020202020204" charset="0"/>
                <a:ea typeface="Roboto" panose="020B0604020202020204" charset="0"/>
                <a:sym typeface="Roboto"/>
              </a:rPr>
              <a:t>.</a:t>
            </a:r>
            <a:endParaRPr lang="en" sz="1000" dirty="0">
              <a:solidFill>
                <a:schemeClr val="tx1"/>
              </a:solidFill>
              <a:latin typeface="Roboto" panose="020B0604020202020204" charset="0"/>
              <a:ea typeface="Roboto" panose="020B0604020202020204" charset="0"/>
              <a:cs typeface="Roboto"/>
              <a:sym typeface="Roboto"/>
            </a:endParaRPr>
          </a:p>
          <a:p>
            <a:pPr marL="171450" lvl="0" indent="-171450">
              <a:lnSpc>
                <a:spcPct val="115000"/>
              </a:lnSpc>
              <a:buClr>
                <a:schemeClr val="dk1"/>
              </a:buClr>
              <a:buSzPts val="1100"/>
              <a:buFont typeface="Arial" panose="020B0604020202020204" pitchFamily="34" charset="0"/>
              <a:buChar char="•"/>
            </a:pPr>
            <a:r>
              <a:rPr lang="en" sz="1000" dirty="0">
                <a:solidFill>
                  <a:schemeClr val="tx1"/>
                </a:solidFill>
                <a:latin typeface="Roboto" panose="020B0604020202020204" charset="0"/>
                <a:ea typeface="Roboto" panose="020B0604020202020204" charset="0"/>
                <a:cs typeface="Roboto"/>
                <a:sym typeface="Roboto"/>
              </a:rPr>
              <a:t>A </a:t>
            </a:r>
            <a:r>
              <a:rPr lang="en" sz="1000" b="1" dirty="0">
                <a:solidFill>
                  <a:schemeClr val="tx1"/>
                </a:solidFill>
                <a:latin typeface="Roboto" panose="020B0604020202020204" charset="0"/>
                <a:ea typeface="Roboto" panose="020B0604020202020204" charset="0"/>
                <a:cs typeface="Roboto"/>
                <a:sym typeface="Roboto"/>
              </a:rPr>
              <a:t>source</a:t>
            </a:r>
            <a:r>
              <a:rPr lang="en-US" sz="1000" dirty="0">
                <a:solidFill>
                  <a:schemeClr val="tx1"/>
                </a:solidFill>
                <a:latin typeface="Roboto" panose="020B0604020202020204" charset="0"/>
                <a:ea typeface="Roboto" panose="020B0604020202020204" charset="0"/>
                <a:cs typeface="Roboto"/>
                <a:sym typeface="Roboto"/>
              </a:rPr>
              <a:t> i</a:t>
            </a:r>
            <a:r>
              <a:rPr lang="en-US" sz="1000" dirty="0">
                <a:solidFill>
                  <a:schemeClr val="tx1"/>
                </a:solidFill>
                <a:latin typeface="Roboto" panose="020B0604020202020204" charset="0"/>
                <a:ea typeface="Roboto" panose="020B0604020202020204" charset="0"/>
              </a:rPr>
              <a:t>dentifies which touchpoint sent the traffic (e.g. google, email, or Facebook.</a:t>
            </a:r>
          </a:p>
          <a:p>
            <a:pPr marL="171450" lvl="0" indent="-171450">
              <a:lnSpc>
                <a:spcPct val="115000"/>
              </a:lnSpc>
              <a:buClr>
                <a:schemeClr val="dk1"/>
              </a:buClr>
              <a:buSzPts val="1100"/>
              <a:buFont typeface="Arial" panose="020B0604020202020204" pitchFamily="34" charset="0"/>
              <a:buChar char="•"/>
            </a:pPr>
            <a:r>
              <a:rPr lang="en-US" sz="1000" dirty="0">
                <a:solidFill>
                  <a:schemeClr val="tx1"/>
                </a:solidFill>
                <a:latin typeface="Roboto" panose="020B0604020202020204" charset="0"/>
                <a:ea typeface="Roboto" panose="020B0604020202020204" charset="0"/>
                <a:cs typeface="Roboto"/>
                <a:sym typeface="Roboto"/>
              </a:rPr>
              <a:t>For example, the customer receives a weekly newsletter (campaign) in their email inbox (source), which prompted them to visit the CoolTShirts website.</a:t>
            </a:r>
            <a:endParaRPr lang="en" sz="1000" dirty="0">
              <a:solidFill>
                <a:schemeClr val="tx1"/>
              </a:solidFill>
              <a:latin typeface="Roboto" panose="020B0604020202020204" charset="0"/>
              <a:ea typeface="Roboto" panose="020B0604020202020204" charset="0"/>
              <a:cs typeface="Roboto"/>
              <a:sym typeface="Roboto"/>
            </a:endParaRPr>
          </a:p>
          <a:p>
            <a:pPr marL="171450" lvl="0" indent="-171450">
              <a:lnSpc>
                <a:spcPct val="115000"/>
              </a:lnSpc>
              <a:buClr>
                <a:schemeClr val="dk1"/>
              </a:buClr>
              <a:buSzPts val="1100"/>
              <a:buFont typeface="Arial" panose="020B0604020202020204" pitchFamily="34" charset="0"/>
              <a:buChar char="•"/>
            </a:pPr>
            <a:r>
              <a:rPr lang="en-US" sz="1000" dirty="0">
                <a:latin typeface="Roboto" panose="020B0604020202020204" charset="0"/>
                <a:ea typeface="Roboto" panose="020B0604020202020204" charset="0"/>
                <a:cs typeface="Roboto"/>
                <a:sym typeface="Roboto"/>
              </a:rPr>
              <a:t>There</a:t>
            </a:r>
            <a:r>
              <a:rPr lang="en" sz="1000" dirty="0">
                <a:latin typeface="Roboto" panose="020B0604020202020204" charset="0"/>
                <a:ea typeface="Roboto" panose="020B0604020202020204" charset="0"/>
                <a:cs typeface="Roboto"/>
                <a:sym typeface="Roboto"/>
              </a:rPr>
              <a:t> were 8 </a:t>
            </a:r>
            <a:r>
              <a:rPr lang="en-US" sz="1000" dirty="0">
                <a:latin typeface="Roboto" panose="020B0604020202020204" charset="0"/>
                <a:ea typeface="Roboto" panose="020B0604020202020204" charset="0"/>
                <a:cs typeface="Roboto"/>
                <a:sym typeface="Roboto"/>
              </a:rPr>
              <a:t>unique </a:t>
            </a:r>
            <a:r>
              <a:rPr lang="en-US" sz="1000" dirty="0" err="1">
                <a:latin typeface="Roboto" panose="020B0604020202020204" charset="0"/>
                <a:ea typeface="Roboto" panose="020B0604020202020204" charset="0"/>
                <a:cs typeface="Roboto"/>
                <a:sym typeface="Roboto"/>
              </a:rPr>
              <a:t>utm</a:t>
            </a:r>
            <a:r>
              <a:rPr lang="en-US" sz="1000" dirty="0">
                <a:latin typeface="Roboto" panose="020B0604020202020204" charset="0"/>
                <a:ea typeface="Roboto" panose="020B0604020202020204" charset="0"/>
                <a:cs typeface="Roboto"/>
                <a:sym typeface="Roboto"/>
              </a:rPr>
              <a:t> campaigns used in CoolTShirts advertising strategy.</a:t>
            </a:r>
          </a:p>
          <a:p>
            <a:pPr marL="171450" lvl="0" indent="-171450">
              <a:lnSpc>
                <a:spcPct val="115000"/>
              </a:lnSpc>
              <a:buClr>
                <a:schemeClr val="dk1"/>
              </a:buClr>
              <a:buSzPts val="1100"/>
              <a:buFont typeface="Arial" panose="020B0604020202020204" pitchFamily="34" charset="0"/>
              <a:buChar char="•"/>
            </a:pPr>
            <a:r>
              <a:rPr lang="en-US" sz="1000" dirty="0">
                <a:latin typeface="Roboto" panose="020B0604020202020204" charset="0"/>
                <a:ea typeface="Roboto" panose="020B0604020202020204" charset="0"/>
                <a:cs typeface="Roboto"/>
                <a:sym typeface="Roboto"/>
              </a:rPr>
              <a:t>There were 6 </a:t>
            </a:r>
            <a:r>
              <a:rPr lang="en-US" sz="1000" dirty="0" err="1">
                <a:latin typeface="Roboto" panose="020B0604020202020204" charset="0"/>
                <a:ea typeface="Roboto" panose="020B0604020202020204" charset="0"/>
                <a:cs typeface="Roboto"/>
                <a:sym typeface="Roboto"/>
              </a:rPr>
              <a:t>utm</a:t>
            </a:r>
            <a:r>
              <a:rPr lang="en-US" sz="1000" dirty="0">
                <a:latin typeface="Roboto" panose="020B0604020202020204" charset="0"/>
                <a:ea typeface="Roboto" panose="020B0604020202020204" charset="0"/>
                <a:cs typeface="Roboto"/>
                <a:sym typeface="Roboto"/>
              </a:rPr>
              <a:t> sources used to promote the </a:t>
            </a:r>
            <a:r>
              <a:rPr lang="en-US" sz="1000" dirty="0" err="1">
                <a:latin typeface="Roboto" panose="020B0604020202020204" charset="0"/>
                <a:ea typeface="Roboto" panose="020B0604020202020204" charset="0"/>
                <a:cs typeface="Roboto"/>
                <a:sym typeface="Roboto"/>
              </a:rPr>
              <a:t>utm</a:t>
            </a:r>
            <a:r>
              <a:rPr lang="en-US" sz="1000" dirty="0">
                <a:latin typeface="Roboto" panose="020B0604020202020204" charset="0"/>
                <a:ea typeface="Roboto" panose="020B0604020202020204" charset="0"/>
                <a:cs typeface="Roboto"/>
                <a:sym typeface="Roboto"/>
              </a:rPr>
              <a:t> campaigns.</a:t>
            </a:r>
            <a:endParaRPr lang="en-US" sz="1000" dirty="0">
              <a:latin typeface="Roboto"/>
              <a:ea typeface="Roboto"/>
              <a:cs typeface="Roboto"/>
              <a:sym typeface="Roboto"/>
            </a:endParaRPr>
          </a:p>
          <a:p>
            <a:pPr marL="171450" lvl="0" indent="-171450">
              <a:lnSpc>
                <a:spcPct val="115000"/>
              </a:lnSpc>
              <a:buClr>
                <a:schemeClr val="dk1"/>
              </a:buClr>
              <a:buSzPts val="1100"/>
              <a:buFont typeface="Arial" panose="020B0604020202020204" pitchFamily="34" charset="0"/>
              <a:buChar char="•"/>
            </a:pPr>
            <a:endParaRPr sz="1200" dirty="0">
              <a:latin typeface="Roboto"/>
              <a:ea typeface="Roboto"/>
              <a:cs typeface="Roboto"/>
              <a:sym typeface="Roboto"/>
            </a:endParaRPr>
          </a:p>
        </p:txBody>
      </p:sp>
      <p:graphicFrame>
        <p:nvGraphicFramePr>
          <p:cNvPr id="5" name="Table 4">
            <a:extLst>
              <a:ext uri="{FF2B5EF4-FFF2-40B4-BE49-F238E27FC236}">
                <a16:creationId xmlns:a16="http://schemas.microsoft.com/office/drawing/2014/main" id="{4DE37805-7B6E-4CAC-81DD-C2259840F504}"/>
              </a:ext>
            </a:extLst>
          </p:cNvPr>
          <p:cNvGraphicFramePr>
            <a:graphicFrameLocks noGrp="1"/>
          </p:cNvGraphicFramePr>
          <p:nvPr>
            <p:extLst>
              <p:ext uri="{D42A27DB-BD31-4B8C-83A1-F6EECF244321}">
                <p14:modId xmlns:p14="http://schemas.microsoft.com/office/powerpoint/2010/main" val="3896829604"/>
              </p:ext>
            </p:extLst>
          </p:nvPr>
        </p:nvGraphicFramePr>
        <p:xfrm>
          <a:off x="460050" y="3072394"/>
          <a:ext cx="2235200" cy="1701165"/>
        </p:xfrm>
        <a:graphic>
          <a:graphicData uri="http://schemas.openxmlformats.org/drawingml/2006/table">
            <a:tbl>
              <a:tblPr/>
              <a:tblGrid>
                <a:gridCol w="2235200">
                  <a:extLst>
                    <a:ext uri="{9D8B030D-6E8A-4147-A177-3AD203B41FA5}">
                      <a16:colId xmlns:a16="http://schemas.microsoft.com/office/drawing/2014/main" val="629969715"/>
                    </a:ext>
                  </a:extLst>
                </a:gridCol>
              </a:tblGrid>
              <a:tr h="0">
                <a:tc>
                  <a:txBody>
                    <a:bodyPr/>
                    <a:lstStyle/>
                    <a:p>
                      <a:pPr algn="ctr" fontAlgn="b"/>
                      <a:r>
                        <a:rPr lang="en-US" sz="1100" b="1" i="0" u="none" strike="noStrike" dirty="0">
                          <a:solidFill>
                            <a:srgbClr val="FFFFFF"/>
                          </a:solidFill>
                          <a:effectLst/>
                          <a:latin typeface="Calibri" panose="020F0502020204030204" pitchFamily="34" charset="0"/>
                        </a:rPr>
                        <a:t>Campaigns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295269"/>
                    </a:solidFill>
                  </a:tcPr>
                </a:tc>
                <a:extLst>
                  <a:ext uri="{0D108BD9-81ED-4DB2-BD59-A6C34878D82A}">
                    <a16:rowId xmlns:a16="http://schemas.microsoft.com/office/drawing/2014/main" val="1797873133"/>
                  </a:ext>
                </a:extLst>
              </a:tr>
              <a:tr h="190500">
                <a:tc>
                  <a:txBody>
                    <a:bodyPr/>
                    <a:lstStyle/>
                    <a:p>
                      <a:pPr algn="ctr" fontAlgn="b"/>
                      <a:r>
                        <a:rPr lang="en-US" sz="1100" b="0" i="0" u="none" strike="noStrike" dirty="0">
                          <a:solidFill>
                            <a:srgbClr val="000000"/>
                          </a:solidFill>
                          <a:effectLst/>
                          <a:latin typeface="Calibri" panose="020F0502020204030204" pitchFamily="34" charset="0"/>
                        </a:rPr>
                        <a:t>getting-to-know-cool-</a:t>
                      </a:r>
                      <a:r>
                        <a:rPr lang="en-US" sz="1100" b="0" i="0" u="none" strike="noStrike" dirty="0" err="1">
                          <a:solidFill>
                            <a:srgbClr val="000000"/>
                          </a:solidFill>
                          <a:effectLst/>
                          <a:latin typeface="Calibri" panose="020F0502020204030204" pitchFamily="34" charset="0"/>
                        </a:rPr>
                        <a:t>tshirts</a:t>
                      </a:r>
                      <a:endParaRPr lang="en-US" sz="1100" b="0" i="0" u="none" strike="noStrike" dirty="0">
                        <a:solidFill>
                          <a:srgbClr val="000000"/>
                        </a:solidFill>
                        <a:effectLst/>
                        <a:latin typeface="Calibri" panose="020F0502020204030204" pitchFamily="34" charset="0"/>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000000"/>
                      </a:solidFill>
                      <a:prstDash val="dot"/>
                      <a:round/>
                      <a:headEnd type="none" w="med" len="med"/>
                      <a:tailEnd type="none" w="med" len="med"/>
                    </a:lnB>
                    <a:solidFill>
                      <a:schemeClr val="bg1"/>
                    </a:solidFill>
                  </a:tcPr>
                </a:tc>
                <a:extLst>
                  <a:ext uri="{0D108BD9-81ED-4DB2-BD59-A6C34878D82A}">
                    <a16:rowId xmlns:a16="http://schemas.microsoft.com/office/drawing/2014/main" val="3993180976"/>
                  </a:ext>
                </a:extLst>
              </a:tr>
              <a:tr h="190500">
                <a:tc>
                  <a:txBody>
                    <a:bodyPr/>
                    <a:lstStyle/>
                    <a:p>
                      <a:pPr algn="ctr" fontAlgn="b"/>
                      <a:r>
                        <a:rPr lang="en-US" sz="1100" b="0" i="0" u="none" strike="noStrike" dirty="0">
                          <a:solidFill>
                            <a:srgbClr val="000000"/>
                          </a:solidFill>
                          <a:effectLst/>
                          <a:latin typeface="Calibri" panose="020F0502020204030204" pitchFamily="34" charset="0"/>
                        </a:rPr>
                        <a:t>weekly-newsletter</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solidFill>
                      <a:schemeClr val="bg1">
                        <a:lumMod val="85000"/>
                      </a:schemeClr>
                    </a:solidFill>
                  </a:tcPr>
                </a:tc>
                <a:extLst>
                  <a:ext uri="{0D108BD9-81ED-4DB2-BD59-A6C34878D82A}">
                    <a16:rowId xmlns:a16="http://schemas.microsoft.com/office/drawing/2014/main" val="4054722973"/>
                  </a:ext>
                </a:extLst>
              </a:tr>
              <a:tr h="190500">
                <a:tc>
                  <a:txBody>
                    <a:bodyPr/>
                    <a:lstStyle/>
                    <a:p>
                      <a:pPr algn="ctr" fontAlgn="b"/>
                      <a:r>
                        <a:rPr lang="en-US" sz="1100" b="0" i="0" u="none" strike="noStrike">
                          <a:solidFill>
                            <a:srgbClr val="000000"/>
                          </a:solidFill>
                          <a:effectLst/>
                          <a:latin typeface="Calibri" panose="020F0502020204030204" pitchFamily="34" charset="0"/>
                        </a:rPr>
                        <a:t>ten-crazy-cool-tshirts-facts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solidFill>
                      <a:schemeClr val="bg1"/>
                    </a:solidFill>
                  </a:tcPr>
                </a:tc>
                <a:extLst>
                  <a:ext uri="{0D108BD9-81ED-4DB2-BD59-A6C34878D82A}">
                    <a16:rowId xmlns:a16="http://schemas.microsoft.com/office/drawing/2014/main" val="1279229580"/>
                  </a:ext>
                </a:extLst>
              </a:tr>
              <a:tr h="190500">
                <a:tc>
                  <a:txBody>
                    <a:bodyPr/>
                    <a:lstStyle/>
                    <a:p>
                      <a:pPr algn="ctr" fontAlgn="b"/>
                      <a:r>
                        <a:rPr lang="en-US" sz="1100" b="0" i="0" u="none" strike="noStrike" dirty="0" err="1">
                          <a:solidFill>
                            <a:srgbClr val="000000"/>
                          </a:solidFill>
                          <a:effectLst/>
                          <a:latin typeface="Calibri" panose="020F0502020204030204" pitchFamily="34" charset="0"/>
                        </a:rPr>
                        <a:t>retargetting</a:t>
                      </a:r>
                      <a:r>
                        <a:rPr lang="en-US" sz="1100" b="0" i="0" u="none" strike="noStrike" dirty="0">
                          <a:solidFill>
                            <a:srgbClr val="000000"/>
                          </a:solidFill>
                          <a:effectLst/>
                          <a:latin typeface="Calibri" panose="020F0502020204030204" pitchFamily="34" charset="0"/>
                        </a:rPr>
                        <a:t>-campaign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solidFill>
                      <a:schemeClr val="bg1">
                        <a:lumMod val="85000"/>
                      </a:schemeClr>
                    </a:solidFill>
                  </a:tcPr>
                </a:tc>
                <a:extLst>
                  <a:ext uri="{0D108BD9-81ED-4DB2-BD59-A6C34878D82A}">
                    <a16:rowId xmlns:a16="http://schemas.microsoft.com/office/drawing/2014/main" val="2997559911"/>
                  </a:ext>
                </a:extLst>
              </a:tr>
              <a:tr h="190500">
                <a:tc>
                  <a:txBody>
                    <a:bodyPr/>
                    <a:lstStyle/>
                    <a:p>
                      <a:pPr algn="ctr" fontAlgn="b"/>
                      <a:r>
                        <a:rPr lang="en-US" sz="1100" b="0" i="0" u="none" strike="noStrike">
                          <a:solidFill>
                            <a:srgbClr val="000000"/>
                          </a:solidFill>
                          <a:effectLst/>
                          <a:latin typeface="Calibri" panose="020F0502020204030204" pitchFamily="34" charset="0"/>
                        </a:rPr>
                        <a:t>retargetting-ad</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solidFill>
                      <a:schemeClr val="bg1"/>
                    </a:solidFill>
                  </a:tcPr>
                </a:tc>
                <a:extLst>
                  <a:ext uri="{0D108BD9-81ED-4DB2-BD59-A6C34878D82A}">
                    <a16:rowId xmlns:a16="http://schemas.microsoft.com/office/drawing/2014/main" val="591375642"/>
                  </a:ext>
                </a:extLst>
              </a:tr>
              <a:tr h="190500">
                <a:tc>
                  <a:txBody>
                    <a:bodyPr/>
                    <a:lstStyle/>
                    <a:p>
                      <a:pPr algn="ctr" fontAlgn="b"/>
                      <a:r>
                        <a:rPr lang="en-US" sz="1100" b="0" i="0" u="none" strike="noStrike" dirty="0">
                          <a:solidFill>
                            <a:srgbClr val="000000"/>
                          </a:solidFill>
                          <a:effectLst/>
                          <a:latin typeface="Calibri" panose="020F0502020204030204" pitchFamily="34" charset="0"/>
                        </a:rPr>
                        <a:t>interview-with-cool-</a:t>
                      </a:r>
                      <a:r>
                        <a:rPr lang="en-US" sz="1100" b="0" i="0" u="none" strike="noStrike" dirty="0" err="1">
                          <a:solidFill>
                            <a:srgbClr val="000000"/>
                          </a:solidFill>
                          <a:effectLst/>
                          <a:latin typeface="Calibri" panose="020F0502020204030204" pitchFamily="34" charset="0"/>
                        </a:rPr>
                        <a:t>tshirts</a:t>
                      </a:r>
                      <a:r>
                        <a:rPr lang="en-US" sz="1100" b="0" i="0" u="none" strike="noStrike" dirty="0">
                          <a:solidFill>
                            <a:srgbClr val="000000"/>
                          </a:solidFill>
                          <a:effectLst/>
                          <a:latin typeface="Calibri" panose="020F0502020204030204" pitchFamily="34" charset="0"/>
                        </a:rPr>
                        <a:t>-founder</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solidFill>
                      <a:schemeClr val="bg1">
                        <a:lumMod val="85000"/>
                      </a:schemeClr>
                    </a:solidFill>
                  </a:tcPr>
                </a:tc>
                <a:extLst>
                  <a:ext uri="{0D108BD9-81ED-4DB2-BD59-A6C34878D82A}">
                    <a16:rowId xmlns:a16="http://schemas.microsoft.com/office/drawing/2014/main" val="2765056366"/>
                  </a:ext>
                </a:extLst>
              </a:tr>
              <a:tr h="190500">
                <a:tc>
                  <a:txBody>
                    <a:bodyPr/>
                    <a:lstStyle/>
                    <a:p>
                      <a:pPr algn="ctr" fontAlgn="b"/>
                      <a:r>
                        <a:rPr lang="en-US" sz="1100" b="0" i="0" u="none" strike="noStrike" dirty="0">
                          <a:solidFill>
                            <a:srgbClr val="000000"/>
                          </a:solidFill>
                          <a:effectLst/>
                          <a:latin typeface="Calibri" panose="020F0502020204030204" pitchFamily="34" charset="0"/>
                        </a:rPr>
                        <a:t>paid-search</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solidFill>
                      <a:schemeClr val="bg1"/>
                    </a:solidFill>
                  </a:tcPr>
                </a:tc>
                <a:extLst>
                  <a:ext uri="{0D108BD9-81ED-4DB2-BD59-A6C34878D82A}">
                    <a16:rowId xmlns:a16="http://schemas.microsoft.com/office/drawing/2014/main" val="4020446186"/>
                  </a:ext>
                </a:extLst>
              </a:tr>
              <a:tr h="190500">
                <a:tc>
                  <a:txBody>
                    <a:bodyPr/>
                    <a:lstStyle/>
                    <a:p>
                      <a:pPr algn="ctr" fontAlgn="b"/>
                      <a:r>
                        <a:rPr lang="en-US" sz="1100" b="0" i="0" u="none" strike="noStrike" dirty="0">
                          <a:solidFill>
                            <a:srgbClr val="000000"/>
                          </a:solidFill>
                          <a:effectLst/>
                          <a:latin typeface="Calibri" panose="020F0502020204030204" pitchFamily="34" charset="0"/>
                        </a:rPr>
                        <a:t>cool-</a:t>
                      </a:r>
                      <a:r>
                        <a:rPr lang="en-US" sz="1100" b="0" i="0" u="none" strike="noStrike" dirty="0" err="1">
                          <a:solidFill>
                            <a:srgbClr val="000000"/>
                          </a:solidFill>
                          <a:effectLst/>
                          <a:latin typeface="Calibri" panose="020F0502020204030204" pitchFamily="34" charset="0"/>
                        </a:rPr>
                        <a:t>tshirts</a:t>
                      </a:r>
                      <a:r>
                        <a:rPr lang="en-US" sz="1100" b="0" i="0" u="none" strike="noStrike" dirty="0">
                          <a:solidFill>
                            <a:srgbClr val="000000"/>
                          </a:solidFill>
                          <a:effectLst/>
                          <a:latin typeface="Calibri" panose="020F0502020204030204" pitchFamily="34" charset="0"/>
                        </a:rPr>
                        <a:t>-search</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4116072740"/>
                  </a:ext>
                </a:extLst>
              </a:tr>
            </a:tbl>
          </a:graphicData>
        </a:graphic>
      </p:graphicFrame>
      <p:graphicFrame>
        <p:nvGraphicFramePr>
          <p:cNvPr id="6" name="Table 5">
            <a:extLst>
              <a:ext uri="{FF2B5EF4-FFF2-40B4-BE49-F238E27FC236}">
                <a16:creationId xmlns:a16="http://schemas.microsoft.com/office/drawing/2014/main" id="{7E048E6A-5EFE-4B16-8089-F1F54BAB4F22}"/>
              </a:ext>
            </a:extLst>
          </p:cNvPr>
          <p:cNvGraphicFramePr>
            <a:graphicFrameLocks noGrp="1"/>
          </p:cNvGraphicFramePr>
          <p:nvPr>
            <p:extLst>
              <p:ext uri="{D42A27DB-BD31-4B8C-83A1-F6EECF244321}">
                <p14:modId xmlns:p14="http://schemas.microsoft.com/office/powerpoint/2010/main" val="3703946452"/>
              </p:ext>
            </p:extLst>
          </p:nvPr>
        </p:nvGraphicFramePr>
        <p:xfrm>
          <a:off x="3364629" y="3332168"/>
          <a:ext cx="825500" cy="1320165"/>
        </p:xfrm>
        <a:graphic>
          <a:graphicData uri="http://schemas.openxmlformats.org/drawingml/2006/table">
            <a:tbl>
              <a:tblPr/>
              <a:tblGrid>
                <a:gridCol w="825500">
                  <a:extLst>
                    <a:ext uri="{9D8B030D-6E8A-4147-A177-3AD203B41FA5}">
                      <a16:colId xmlns:a16="http://schemas.microsoft.com/office/drawing/2014/main" val="2370233372"/>
                    </a:ext>
                  </a:extLst>
                </a:gridCol>
              </a:tblGrid>
              <a:tr h="0">
                <a:tc>
                  <a:txBody>
                    <a:bodyPr/>
                    <a:lstStyle/>
                    <a:p>
                      <a:pPr algn="ctr" fontAlgn="b"/>
                      <a:r>
                        <a:rPr lang="en-US" sz="1100" b="1" i="0" u="none" strike="noStrike" dirty="0">
                          <a:solidFill>
                            <a:srgbClr val="FFFFFF"/>
                          </a:solidFill>
                          <a:effectLst/>
                          <a:latin typeface="Calibri" panose="020F0502020204030204" pitchFamily="34" charset="0"/>
                        </a:rPr>
                        <a:t>Sources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FFFFFF"/>
                      </a:solidFill>
                      <a:prstDash val="solid"/>
                      <a:round/>
                      <a:headEnd type="none" w="med" len="med"/>
                      <a:tailEnd type="none" w="med" len="med"/>
                    </a:lnB>
                    <a:solidFill>
                      <a:srgbClr val="295269"/>
                    </a:solidFill>
                  </a:tcPr>
                </a:tc>
                <a:extLst>
                  <a:ext uri="{0D108BD9-81ED-4DB2-BD59-A6C34878D82A}">
                    <a16:rowId xmlns:a16="http://schemas.microsoft.com/office/drawing/2014/main" val="1781715831"/>
                  </a:ext>
                </a:extLst>
              </a:tr>
              <a:tr h="190500">
                <a:tc>
                  <a:txBody>
                    <a:bodyPr/>
                    <a:lstStyle/>
                    <a:p>
                      <a:pPr algn="ctr" fontAlgn="b"/>
                      <a:r>
                        <a:rPr lang="en-US" sz="1100" b="0" i="0" u="none" strike="noStrike" dirty="0" err="1">
                          <a:solidFill>
                            <a:srgbClr val="000000"/>
                          </a:solidFill>
                          <a:effectLst/>
                          <a:latin typeface="Calibri" panose="020F0502020204030204" pitchFamily="34" charset="0"/>
                        </a:rPr>
                        <a:t>nytimes</a:t>
                      </a:r>
                      <a:endParaRPr lang="en-US" sz="1100" b="0" i="0" u="none" strike="noStrike" dirty="0">
                        <a:solidFill>
                          <a:srgbClr val="000000"/>
                        </a:solidFill>
                        <a:effectLst/>
                        <a:latin typeface="Calibri" panose="020F0502020204030204" pitchFamily="34" charset="0"/>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FFFFFF"/>
                      </a:solidFill>
                      <a:prstDash val="solid"/>
                      <a:round/>
                      <a:headEnd type="none" w="med" len="med"/>
                      <a:tailEnd type="none" w="med" len="med"/>
                    </a:lnT>
                    <a:lnB w="6350" cap="flat" cmpd="sng" algn="ctr">
                      <a:solidFill>
                        <a:srgbClr val="000000"/>
                      </a:solidFill>
                      <a:prstDash val="dot"/>
                      <a:round/>
                      <a:headEnd type="none" w="med" len="med"/>
                      <a:tailEnd type="none" w="med" len="med"/>
                    </a:lnB>
                    <a:solidFill>
                      <a:schemeClr val="bg1"/>
                    </a:solidFill>
                  </a:tcPr>
                </a:tc>
                <a:extLst>
                  <a:ext uri="{0D108BD9-81ED-4DB2-BD59-A6C34878D82A}">
                    <a16:rowId xmlns:a16="http://schemas.microsoft.com/office/drawing/2014/main" val="3323456740"/>
                  </a:ext>
                </a:extLst>
              </a:tr>
              <a:tr h="190500">
                <a:tc>
                  <a:txBody>
                    <a:bodyPr/>
                    <a:lstStyle/>
                    <a:p>
                      <a:pPr algn="ctr" fontAlgn="b"/>
                      <a:r>
                        <a:rPr lang="en-US" sz="1100" b="0" i="0" u="none" strike="noStrike" dirty="0">
                          <a:solidFill>
                            <a:srgbClr val="000000"/>
                          </a:solidFill>
                          <a:effectLst/>
                          <a:latin typeface="Calibri" panose="020F0502020204030204" pitchFamily="34" charset="0"/>
                        </a:rPr>
                        <a:t>email</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solidFill>
                      <a:schemeClr val="bg1">
                        <a:lumMod val="95000"/>
                      </a:schemeClr>
                    </a:solidFill>
                  </a:tcPr>
                </a:tc>
                <a:extLst>
                  <a:ext uri="{0D108BD9-81ED-4DB2-BD59-A6C34878D82A}">
                    <a16:rowId xmlns:a16="http://schemas.microsoft.com/office/drawing/2014/main" val="494232523"/>
                  </a:ext>
                </a:extLst>
              </a:tr>
              <a:tr h="190500">
                <a:tc>
                  <a:txBody>
                    <a:bodyPr/>
                    <a:lstStyle/>
                    <a:p>
                      <a:pPr algn="ctr" fontAlgn="b"/>
                      <a:r>
                        <a:rPr lang="en-US" sz="1100" b="0" i="0" u="none" strike="noStrike" dirty="0" err="1">
                          <a:solidFill>
                            <a:srgbClr val="000000"/>
                          </a:solidFill>
                          <a:effectLst/>
                          <a:latin typeface="Calibri" panose="020F0502020204030204" pitchFamily="34" charset="0"/>
                        </a:rPr>
                        <a:t>buzzfeed</a:t>
                      </a:r>
                      <a:endParaRPr lang="en-US" sz="1100" b="0" i="0" u="none" strike="noStrike" dirty="0">
                        <a:solidFill>
                          <a:srgbClr val="000000"/>
                        </a:solidFill>
                        <a:effectLst/>
                        <a:latin typeface="Calibri" panose="020F0502020204030204" pitchFamily="34" charset="0"/>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solidFill>
                      <a:schemeClr val="bg1"/>
                    </a:solidFill>
                  </a:tcPr>
                </a:tc>
                <a:extLst>
                  <a:ext uri="{0D108BD9-81ED-4DB2-BD59-A6C34878D82A}">
                    <a16:rowId xmlns:a16="http://schemas.microsoft.com/office/drawing/2014/main" val="773060494"/>
                  </a:ext>
                </a:extLst>
              </a:tr>
              <a:tr h="190500">
                <a:tc>
                  <a:txBody>
                    <a:bodyPr/>
                    <a:lstStyle/>
                    <a:p>
                      <a:pPr algn="ctr" fontAlgn="b"/>
                      <a:r>
                        <a:rPr lang="en-US" sz="1100" b="0" i="0" u="none" strike="noStrike" dirty="0" err="1">
                          <a:solidFill>
                            <a:srgbClr val="000000"/>
                          </a:solidFill>
                          <a:effectLst/>
                          <a:latin typeface="Calibri" panose="020F0502020204030204" pitchFamily="34" charset="0"/>
                        </a:rPr>
                        <a:t>facebook</a:t>
                      </a:r>
                      <a:endParaRPr lang="en-US" sz="1100" b="0" i="0" u="none" strike="noStrike" dirty="0">
                        <a:solidFill>
                          <a:srgbClr val="000000"/>
                        </a:solidFill>
                        <a:effectLst/>
                        <a:latin typeface="Calibri" panose="020F0502020204030204" pitchFamily="34" charset="0"/>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solidFill>
                      <a:schemeClr val="bg1">
                        <a:lumMod val="75000"/>
                      </a:schemeClr>
                    </a:solidFill>
                  </a:tcPr>
                </a:tc>
                <a:extLst>
                  <a:ext uri="{0D108BD9-81ED-4DB2-BD59-A6C34878D82A}">
                    <a16:rowId xmlns:a16="http://schemas.microsoft.com/office/drawing/2014/main" val="2184545941"/>
                  </a:ext>
                </a:extLst>
              </a:tr>
              <a:tr h="190500">
                <a:tc>
                  <a:txBody>
                    <a:bodyPr/>
                    <a:lstStyle/>
                    <a:p>
                      <a:pPr algn="ctr" fontAlgn="b"/>
                      <a:r>
                        <a:rPr lang="en-US" sz="1100" b="0" i="0" u="none" strike="noStrike" dirty="0">
                          <a:solidFill>
                            <a:srgbClr val="000000"/>
                          </a:solidFill>
                          <a:effectLst/>
                          <a:latin typeface="Calibri" panose="020F0502020204030204" pitchFamily="34" charset="0"/>
                        </a:rPr>
                        <a:t>medium</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solidFill>
                      <a:schemeClr val="bg1"/>
                    </a:solidFill>
                  </a:tcPr>
                </a:tc>
                <a:extLst>
                  <a:ext uri="{0D108BD9-81ED-4DB2-BD59-A6C34878D82A}">
                    <a16:rowId xmlns:a16="http://schemas.microsoft.com/office/drawing/2014/main" val="2331495792"/>
                  </a:ext>
                </a:extLst>
              </a:tr>
              <a:tr h="190500">
                <a:tc>
                  <a:txBody>
                    <a:bodyPr/>
                    <a:lstStyle/>
                    <a:p>
                      <a:pPr algn="ctr" fontAlgn="b"/>
                      <a:r>
                        <a:rPr lang="en-US" sz="1100" b="0" i="0" u="none" strike="noStrike" dirty="0">
                          <a:solidFill>
                            <a:srgbClr val="000000"/>
                          </a:solidFill>
                          <a:effectLst/>
                          <a:latin typeface="Calibri" panose="020F0502020204030204" pitchFamily="34" charset="0"/>
                        </a:rPr>
                        <a:t>google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solid"/>
                      <a:round/>
                      <a:headEnd type="none" w="med" len="med"/>
                      <a:tailEnd type="none" w="med" len="med"/>
                    </a:lnB>
                    <a:solidFill>
                      <a:schemeClr val="bg1">
                        <a:lumMod val="75000"/>
                      </a:schemeClr>
                    </a:solidFill>
                  </a:tcPr>
                </a:tc>
                <a:extLst>
                  <a:ext uri="{0D108BD9-81ED-4DB2-BD59-A6C34878D82A}">
                    <a16:rowId xmlns:a16="http://schemas.microsoft.com/office/drawing/2014/main" val="1503132886"/>
                  </a:ext>
                </a:extLst>
              </a:tr>
            </a:tbl>
          </a:graphicData>
        </a:graphic>
      </p:graphicFrame>
      <p:graphicFrame>
        <p:nvGraphicFramePr>
          <p:cNvPr id="7" name="Table 6">
            <a:extLst>
              <a:ext uri="{FF2B5EF4-FFF2-40B4-BE49-F238E27FC236}">
                <a16:creationId xmlns:a16="http://schemas.microsoft.com/office/drawing/2014/main" id="{D81552B6-91AD-46D8-9F2A-96E35FB9954D}"/>
              </a:ext>
            </a:extLst>
          </p:cNvPr>
          <p:cNvGraphicFramePr>
            <a:graphicFrameLocks noGrp="1"/>
          </p:cNvGraphicFramePr>
          <p:nvPr>
            <p:extLst>
              <p:ext uri="{D42A27DB-BD31-4B8C-83A1-F6EECF244321}">
                <p14:modId xmlns:p14="http://schemas.microsoft.com/office/powerpoint/2010/main" val="1491730181"/>
              </p:ext>
            </p:extLst>
          </p:nvPr>
        </p:nvGraphicFramePr>
        <p:xfrm>
          <a:off x="5309141" y="2948568"/>
          <a:ext cx="3551324" cy="1948815"/>
        </p:xfrm>
        <a:graphic>
          <a:graphicData uri="http://schemas.openxmlformats.org/drawingml/2006/table">
            <a:tbl>
              <a:tblPr/>
              <a:tblGrid>
                <a:gridCol w="2591805">
                  <a:extLst>
                    <a:ext uri="{9D8B030D-6E8A-4147-A177-3AD203B41FA5}">
                      <a16:colId xmlns:a16="http://schemas.microsoft.com/office/drawing/2014/main" val="516603732"/>
                    </a:ext>
                  </a:extLst>
                </a:gridCol>
                <a:gridCol w="959519">
                  <a:extLst>
                    <a:ext uri="{9D8B030D-6E8A-4147-A177-3AD203B41FA5}">
                      <a16:colId xmlns:a16="http://schemas.microsoft.com/office/drawing/2014/main" val="3832386088"/>
                    </a:ext>
                  </a:extLst>
                </a:gridCol>
              </a:tblGrid>
              <a:tr h="163544">
                <a:tc gridSpan="2">
                  <a:txBody>
                    <a:bodyPr/>
                    <a:lstStyle/>
                    <a:p>
                      <a:pPr algn="ctr" fontAlgn="b"/>
                      <a:r>
                        <a:rPr lang="en-US" sz="1100" b="1" i="0" u="none" strike="noStrike" dirty="0">
                          <a:solidFill>
                            <a:schemeClr val="bg1"/>
                          </a:solidFill>
                          <a:effectLst/>
                          <a:latin typeface="Calibri" panose="020F0502020204030204" pitchFamily="34" charset="0"/>
                        </a:rPr>
                        <a:t>Relation Chart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295269"/>
                    </a:solidFill>
                  </a:tcPr>
                </a:tc>
                <a:tc hMerge="1">
                  <a:txBody>
                    <a:bodyPr/>
                    <a:lstStyle/>
                    <a:p>
                      <a:endParaRPr lang="en-US"/>
                    </a:p>
                  </a:txBody>
                  <a:tcPr/>
                </a:tc>
                <a:extLst>
                  <a:ext uri="{0D108BD9-81ED-4DB2-BD59-A6C34878D82A}">
                    <a16:rowId xmlns:a16="http://schemas.microsoft.com/office/drawing/2014/main" val="2145788309"/>
                  </a:ext>
                </a:extLst>
              </a:tr>
              <a:tr h="151989">
                <a:tc>
                  <a:txBody>
                    <a:bodyPr/>
                    <a:lstStyle/>
                    <a:p>
                      <a:pPr algn="ctr" fontAlgn="b"/>
                      <a:r>
                        <a:rPr lang="en-US" sz="1100" b="1" i="0" u="none" strike="noStrike" dirty="0">
                          <a:solidFill>
                            <a:srgbClr val="FFFFFF"/>
                          </a:solidFill>
                          <a:effectLst/>
                          <a:latin typeface="Calibri" panose="020F0502020204030204" pitchFamily="34" charset="0"/>
                        </a:rPr>
                        <a:t>Campaigns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lumMod val="50000"/>
                      </a:schemeClr>
                    </a:solidFill>
                  </a:tcPr>
                </a:tc>
                <a:tc>
                  <a:txBody>
                    <a:bodyPr/>
                    <a:lstStyle/>
                    <a:p>
                      <a:pPr algn="ctr" fontAlgn="b"/>
                      <a:r>
                        <a:rPr lang="en-US" sz="1100" b="1" i="0" u="none" strike="noStrike" dirty="0">
                          <a:solidFill>
                            <a:srgbClr val="FFFFFF"/>
                          </a:solidFill>
                          <a:effectLst/>
                          <a:latin typeface="Calibri" panose="020F0502020204030204" pitchFamily="34" charset="0"/>
                        </a:rPr>
                        <a:t>Sources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lumMod val="50000"/>
                      </a:schemeClr>
                    </a:solidFill>
                  </a:tcPr>
                </a:tc>
                <a:extLst>
                  <a:ext uri="{0D108BD9-81ED-4DB2-BD59-A6C34878D82A}">
                    <a16:rowId xmlns:a16="http://schemas.microsoft.com/office/drawing/2014/main" val="664207965"/>
                  </a:ext>
                </a:extLst>
              </a:tr>
              <a:tr h="151989">
                <a:tc>
                  <a:txBody>
                    <a:bodyPr/>
                    <a:lstStyle/>
                    <a:p>
                      <a:pPr algn="ctr" fontAlgn="b"/>
                      <a:r>
                        <a:rPr lang="en-US" sz="1100" b="0" i="0" u="none" strike="noStrike" dirty="0" err="1">
                          <a:solidFill>
                            <a:srgbClr val="000000"/>
                          </a:solidFill>
                          <a:effectLst/>
                          <a:latin typeface="Calibri" panose="020F0502020204030204" pitchFamily="34" charset="0"/>
                        </a:rPr>
                        <a:t>utm_campaign</a:t>
                      </a:r>
                      <a:endParaRPr lang="en-US" sz="1100" b="0" i="0" u="none" strike="noStrike" dirty="0">
                        <a:solidFill>
                          <a:srgbClr val="000000"/>
                        </a:solidFill>
                        <a:effectLst/>
                        <a:latin typeface="Calibri" panose="020F0502020204030204" pitchFamily="34" charset="0"/>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0" i="0" u="none" strike="noStrike">
                          <a:solidFill>
                            <a:srgbClr val="000000"/>
                          </a:solidFill>
                          <a:effectLst/>
                          <a:latin typeface="Calibri" panose="020F0502020204030204" pitchFamily="34" charset="0"/>
                        </a:rPr>
                        <a:t>utm_source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457456036"/>
                  </a:ext>
                </a:extLst>
              </a:tr>
              <a:tr h="151989">
                <a:tc>
                  <a:txBody>
                    <a:bodyPr/>
                    <a:lstStyle/>
                    <a:p>
                      <a:pPr algn="ctr" fontAlgn="b"/>
                      <a:r>
                        <a:rPr lang="en-US" sz="1100" b="0" i="0" u="none" strike="noStrike" dirty="0">
                          <a:solidFill>
                            <a:srgbClr val="000000"/>
                          </a:solidFill>
                          <a:effectLst/>
                          <a:latin typeface="Calibri" panose="020F0502020204030204" pitchFamily="34" charset="0"/>
                        </a:rPr>
                        <a:t>getting-to-know-cool-</a:t>
                      </a:r>
                      <a:r>
                        <a:rPr lang="en-US" sz="1100" b="0" i="0" u="none" strike="noStrike" dirty="0" err="1">
                          <a:solidFill>
                            <a:srgbClr val="000000"/>
                          </a:solidFill>
                          <a:effectLst/>
                          <a:latin typeface="Calibri" panose="020F0502020204030204" pitchFamily="34" charset="0"/>
                        </a:rPr>
                        <a:t>tshirts</a:t>
                      </a:r>
                      <a:endParaRPr lang="en-US" sz="1100" b="0" i="0" u="none" strike="noStrike" dirty="0">
                        <a:solidFill>
                          <a:srgbClr val="000000"/>
                        </a:solidFill>
                        <a:effectLst/>
                        <a:latin typeface="Calibri" panose="020F0502020204030204" pitchFamily="34" charset="0"/>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lumMod val="85000"/>
                      </a:schemeClr>
                    </a:solidFill>
                  </a:tcPr>
                </a:tc>
                <a:tc>
                  <a:txBody>
                    <a:bodyPr/>
                    <a:lstStyle/>
                    <a:p>
                      <a:pPr algn="ctr" fontAlgn="b"/>
                      <a:r>
                        <a:rPr lang="en-US" sz="1100" b="0" i="0" u="none" strike="noStrike" dirty="0" err="1">
                          <a:solidFill>
                            <a:srgbClr val="000000"/>
                          </a:solidFill>
                          <a:effectLst/>
                          <a:latin typeface="Calibri" panose="020F0502020204030204" pitchFamily="34" charset="0"/>
                        </a:rPr>
                        <a:t>nytimes</a:t>
                      </a:r>
                      <a:endParaRPr lang="en-US" sz="1100" b="0" i="0" u="none" strike="noStrike" dirty="0">
                        <a:solidFill>
                          <a:srgbClr val="000000"/>
                        </a:solidFill>
                        <a:effectLst/>
                        <a:latin typeface="Calibri" panose="020F0502020204030204" pitchFamily="34" charset="0"/>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4094132229"/>
                  </a:ext>
                </a:extLst>
              </a:tr>
              <a:tr h="151989">
                <a:tc>
                  <a:txBody>
                    <a:bodyPr/>
                    <a:lstStyle/>
                    <a:p>
                      <a:pPr algn="ctr" fontAlgn="b"/>
                      <a:r>
                        <a:rPr lang="en-US" sz="1100" b="0" i="0" u="none" strike="noStrike" dirty="0">
                          <a:solidFill>
                            <a:srgbClr val="000000"/>
                          </a:solidFill>
                          <a:effectLst/>
                          <a:latin typeface="Calibri" panose="020F0502020204030204" pitchFamily="34" charset="0"/>
                        </a:rPr>
                        <a:t>weekly-newsletter</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0" i="0" u="none" strike="noStrike">
                          <a:solidFill>
                            <a:srgbClr val="000000"/>
                          </a:solidFill>
                          <a:effectLst/>
                          <a:latin typeface="Calibri" panose="020F0502020204030204" pitchFamily="34" charset="0"/>
                        </a:rPr>
                        <a:t>email</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921783990"/>
                  </a:ext>
                </a:extLst>
              </a:tr>
              <a:tr h="151989">
                <a:tc>
                  <a:txBody>
                    <a:bodyPr/>
                    <a:lstStyle/>
                    <a:p>
                      <a:pPr algn="ctr" fontAlgn="b"/>
                      <a:r>
                        <a:rPr lang="en-US" sz="1100" b="0" i="0" u="none" strike="noStrike" dirty="0">
                          <a:solidFill>
                            <a:srgbClr val="000000"/>
                          </a:solidFill>
                          <a:effectLst/>
                          <a:latin typeface="Calibri" panose="020F0502020204030204" pitchFamily="34" charset="0"/>
                        </a:rPr>
                        <a:t>ten-crazy-cool-</a:t>
                      </a:r>
                      <a:r>
                        <a:rPr lang="en-US" sz="1100" b="0" i="0" u="none" strike="noStrike" dirty="0" err="1">
                          <a:solidFill>
                            <a:srgbClr val="000000"/>
                          </a:solidFill>
                          <a:effectLst/>
                          <a:latin typeface="Calibri" panose="020F0502020204030204" pitchFamily="34" charset="0"/>
                        </a:rPr>
                        <a:t>tshirts</a:t>
                      </a:r>
                      <a:r>
                        <a:rPr lang="en-US" sz="1100" b="0" i="0" u="none" strike="noStrike" dirty="0">
                          <a:solidFill>
                            <a:srgbClr val="000000"/>
                          </a:solidFill>
                          <a:effectLst/>
                          <a:latin typeface="Calibri" panose="020F0502020204030204" pitchFamily="34" charset="0"/>
                        </a:rPr>
                        <a:t>-facts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lumMod val="85000"/>
                      </a:schemeClr>
                    </a:solidFill>
                  </a:tcPr>
                </a:tc>
                <a:tc>
                  <a:txBody>
                    <a:bodyPr/>
                    <a:lstStyle/>
                    <a:p>
                      <a:pPr algn="ctr" fontAlgn="b"/>
                      <a:r>
                        <a:rPr lang="en-US" sz="1100" b="0" i="0" u="none" strike="noStrike" dirty="0" err="1">
                          <a:solidFill>
                            <a:srgbClr val="000000"/>
                          </a:solidFill>
                          <a:effectLst/>
                          <a:latin typeface="Calibri" panose="020F0502020204030204" pitchFamily="34" charset="0"/>
                        </a:rPr>
                        <a:t>buzzfeed</a:t>
                      </a:r>
                      <a:endParaRPr lang="en-US" sz="1100" b="0" i="0" u="none" strike="noStrike" dirty="0">
                        <a:solidFill>
                          <a:srgbClr val="000000"/>
                        </a:solidFill>
                        <a:effectLst/>
                        <a:latin typeface="Calibri" panose="020F0502020204030204" pitchFamily="34" charset="0"/>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3887247731"/>
                  </a:ext>
                </a:extLst>
              </a:tr>
              <a:tr h="151989">
                <a:tc>
                  <a:txBody>
                    <a:bodyPr/>
                    <a:lstStyle/>
                    <a:p>
                      <a:pPr algn="ctr" fontAlgn="b"/>
                      <a:r>
                        <a:rPr lang="en-US" sz="1100" b="0" i="0" u="none" strike="noStrike" dirty="0" err="1">
                          <a:solidFill>
                            <a:srgbClr val="000000"/>
                          </a:solidFill>
                          <a:effectLst/>
                          <a:latin typeface="Calibri" panose="020F0502020204030204" pitchFamily="34" charset="0"/>
                        </a:rPr>
                        <a:t>retargetting</a:t>
                      </a:r>
                      <a:r>
                        <a:rPr lang="en-US" sz="1100" b="0" i="0" u="none" strike="noStrike" dirty="0">
                          <a:solidFill>
                            <a:srgbClr val="000000"/>
                          </a:solidFill>
                          <a:effectLst/>
                          <a:latin typeface="Calibri" panose="020F0502020204030204" pitchFamily="34" charset="0"/>
                        </a:rPr>
                        <a:t>-campaign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0" i="0" u="none" strike="noStrike">
                          <a:solidFill>
                            <a:srgbClr val="000000"/>
                          </a:solidFill>
                          <a:effectLst/>
                          <a:latin typeface="Calibri" panose="020F0502020204030204" pitchFamily="34" charset="0"/>
                        </a:rPr>
                        <a:t>email</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787625709"/>
                  </a:ext>
                </a:extLst>
              </a:tr>
              <a:tr h="151989">
                <a:tc>
                  <a:txBody>
                    <a:bodyPr/>
                    <a:lstStyle/>
                    <a:p>
                      <a:pPr algn="ctr" fontAlgn="b"/>
                      <a:r>
                        <a:rPr lang="en-US" sz="1100" b="0" i="0" u="none" strike="noStrike" dirty="0" err="1">
                          <a:solidFill>
                            <a:srgbClr val="000000"/>
                          </a:solidFill>
                          <a:effectLst/>
                          <a:latin typeface="Calibri" panose="020F0502020204030204" pitchFamily="34" charset="0"/>
                        </a:rPr>
                        <a:t>retargetting</a:t>
                      </a:r>
                      <a:r>
                        <a:rPr lang="en-US" sz="1100" b="0" i="0" u="none" strike="noStrike" dirty="0">
                          <a:solidFill>
                            <a:srgbClr val="000000"/>
                          </a:solidFill>
                          <a:effectLst/>
                          <a:latin typeface="Calibri" panose="020F0502020204030204" pitchFamily="34" charset="0"/>
                        </a:rPr>
                        <a:t>-ad</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lumMod val="85000"/>
                      </a:schemeClr>
                    </a:solidFill>
                  </a:tcPr>
                </a:tc>
                <a:tc>
                  <a:txBody>
                    <a:bodyPr/>
                    <a:lstStyle/>
                    <a:p>
                      <a:pPr algn="ctr" fontAlgn="b"/>
                      <a:r>
                        <a:rPr lang="en-US" sz="1100" b="0" i="0" u="none" strike="noStrike" dirty="0" err="1">
                          <a:solidFill>
                            <a:srgbClr val="000000"/>
                          </a:solidFill>
                          <a:effectLst/>
                          <a:latin typeface="Calibri" panose="020F0502020204030204" pitchFamily="34" charset="0"/>
                        </a:rPr>
                        <a:t>facebook</a:t>
                      </a:r>
                      <a:endParaRPr lang="en-US" sz="1100" b="0" i="0" u="none" strike="noStrike" dirty="0">
                        <a:solidFill>
                          <a:srgbClr val="000000"/>
                        </a:solidFill>
                        <a:effectLst/>
                        <a:latin typeface="Calibri" panose="020F0502020204030204" pitchFamily="34" charset="0"/>
                      </a:endParaRP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2863931906"/>
                  </a:ext>
                </a:extLst>
              </a:tr>
              <a:tr h="151989">
                <a:tc>
                  <a:txBody>
                    <a:bodyPr/>
                    <a:lstStyle/>
                    <a:p>
                      <a:pPr algn="ctr" fontAlgn="b"/>
                      <a:r>
                        <a:rPr lang="en-US" sz="1100" b="0" i="0" u="none" strike="noStrike" dirty="0">
                          <a:solidFill>
                            <a:srgbClr val="000000"/>
                          </a:solidFill>
                          <a:effectLst/>
                          <a:latin typeface="Calibri" panose="020F0502020204030204" pitchFamily="34" charset="0"/>
                        </a:rPr>
                        <a:t>interview-with-cool-</a:t>
                      </a:r>
                      <a:r>
                        <a:rPr lang="en-US" sz="1100" b="0" i="0" u="none" strike="noStrike" dirty="0" err="1">
                          <a:solidFill>
                            <a:srgbClr val="000000"/>
                          </a:solidFill>
                          <a:effectLst/>
                          <a:latin typeface="Calibri" panose="020F0502020204030204" pitchFamily="34" charset="0"/>
                        </a:rPr>
                        <a:t>tshirts</a:t>
                      </a:r>
                      <a:r>
                        <a:rPr lang="en-US" sz="1100" b="0" i="0" u="none" strike="noStrike" dirty="0">
                          <a:solidFill>
                            <a:srgbClr val="000000"/>
                          </a:solidFill>
                          <a:effectLst/>
                          <a:latin typeface="Calibri" panose="020F0502020204030204" pitchFamily="34" charset="0"/>
                        </a:rPr>
                        <a:t>-founder</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0" i="0" u="none" strike="noStrike">
                          <a:solidFill>
                            <a:srgbClr val="000000"/>
                          </a:solidFill>
                          <a:effectLst/>
                          <a:latin typeface="Calibri" panose="020F0502020204030204" pitchFamily="34" charset="0"/>
                        </a:rPr>
                        <a:t>medium</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125005094"/>
                  </a:ext>
                </a:extLst>
              </a:tr>
              <a:tr h="151989">
                <a:tc>
                  <a:txBody>
                    <a:bodyPr/>
                    <a:lstStyle/>
                    <a:p>
                      <a:pPr algn="ctr" fontAlgn="b"/>
                      <a:r>
                        <a:rPr lang="en-US" sz="1100" b="0" i="0" u="none" strike="noStrike" dirty="0">
                          <a:solidFill>
                            <a:srgbClr val="000000"/>
                          </a:solidFill>
                          <a:effectLst/>
                          <a:latin typeface="Calibri" panose="020F0502020204030204" pitchFamily="34" charset="0"/>
                        </a:rPr>
                        <a:t>paid-search</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lumMod val="85000"/>
                      </a:schemeClr>
                    </a:solidFill>
                  </a:tcPr>
                </a:tc>
                <a:tc>
                  <a:txBody>
                    <a:bodyPr/>
                    <a:lstStyle/>
                    <a:p>
                      <a:pPr algn="ctr" fontAlgn="b"/>
                      <a:r>
                        <a:rPr lang="en-US" sz="1100" b="0" i="0" u="none" strike="noStrike" dirty="0">
                          <a:solidFill>
                            <a:srgbClr val="000000"/>
                          </a:solidFill>
                          <a:effectLst/>
                          <a:latin typeface="Calibri" panose="020F0502020204030204" pitchFamily="34" charset="0"/>
                        </a:rPr>
                        <a:t>google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1">
                        <a:lumMod val="85000"/>
                      </a:schemeClr>
                    </a:solidFill>
                  </a:tcPr>
                </a:tc>
                <a:extLst>
                  <a:ext uri="{0D108BD9-81ED-4DB2-BD59-A6C34878D82A}">
                    <a16:rowId xmlns:a16="http://schemas.microsoft.com/office/drawing/2014/main" val="1696895583"/>
                  </a:ext>
                </a:extLst>
              </a:tr>
              <a:tr h="151989">
                <a:tc>
                  <a:txBody>
                    <a:bodyPr/>
                    <a:lstStyle/>
                    <a:p>
                      <a:pPr algn="ctr" fontAlgn="b"/>
                      <a:r>
                        <a:rPr lang="en-US" sz="1100" b="0" i="0" u="none" strike="noStrike" dirty="0">
                          <a:solidFill>
                            <a:srgbClr val="000000"/>
                          </a:solidFill>
                          <a:effectLst/>
                          <a:latin typeface="Calibri" panose="020F0502020204030204" pitchFamily="34" charset="0"/>
                        </a:rPr>
                        <a:t>cool-</a:t>
                      </a:r>
                      <a:r>
                        <a:rPr lang="en-US" sz="1100" b="0" i="0" u="none" strike="noStrike" dirty="0" err="1">
                          <a:solidFill>
                            <a:srgbClr val="000000"/>
                          </a:solidFill>
                          <a:effectLst/>
                          <a:latin typeface="Calibri" panose="020F0502020204030204" pitchFamily="34" charset="0"/>
                        </a:rPr>
                        <a:t>tshirts</a:t>
                      </a:r>
                      <a:r>
                        <a:rPr lang="en-US" sz="1100" b="0" i="0" u="none" strike="noStrike" dirty="0">
                          <a:solidFill>
                            <a:srgbClr val="000000"/>
                          </a:solidFill>
                          <a:effectLst/>
                          <a:latin typeface="Calibri" panose="020F0502020204030204" pitchFamily="34" charset="0"/>
                        </a:rPr>
                        <a:t>-search</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ctr" fontAlgn="b"/>
                      <a:r>
                        <a:rPr lang="en-US" sz="1100" b="0" i="0" u="none" strike="noStrike" dirty="0">
                          <a:solidFill>
                            <a:srgbClr val="000000"/>
                          </a:solidFill>
                          <a:effectLst/>
                          <a:latin typeface="Calibri" panose="020F0502020204030204" pitchFamily="34" charset="0"/>
                        </a:rPr>
                        <a:t>google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071507819"/>
                  </a:ext>
                </a:extLst>
              </a:tr>
            </a:tbl>
          </a:graphicData>
        </a:graphic>
      </p:graphicFrame>
      <p:pic>
        <p:nvPicPr>
          <p:cNvPr id="2" name="Picture 1">
            <a:extLst>
              <a:ext uri="{FF2B5EF4-FFF2-40B4-BE49-F238E27FC236}">
                <a16:creationId xmlns:a16="http://schemas.microsoft.com/office/drawing/2014/main" id="{02FAE37C-B12D-4EBE-9129-4DD004D73C27}"/>
              </a:ext>
            </a:extLst>
          </p:cNvPr>
          <p:cNvPicPr>
            <a:picLocks noChangeAspect="1"/>
          </p:cNvPicPr>
          <p:nvPr/>
        </p:nvPicPr>
        <p:blipFill>
          <a:blip r:embed="rId3"/>
          <a:stretch>
            <a:fillRect/>
          </a:stretch>
        </p:blipFill>
        <p:spPr>
          <a:xfrm>
            <a:off x="5309141" y="1030565"/>
            <a:ext cx="3551324" cy="1781905"/>
          </a:xfrm>
          <a:prstGeom prst="rect">
            <a:avLst/>
          </a:prstGeom>
        </p:spPr>
      </p:pic>
    </p:spTree>
    <p:extLst>
      <p:ext uri="{BB962C8B-B14F-4D97-AF65-F5344CB8AC3E}">
        <p14:creationId xmlns:p14="http://schemas.microsoft.com/office/powerpoint/2010/main" val="7989467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206893" y="315456"/>
            <a:ext cx="8520600" cy="837600"/>
          </a:xfrm>
          <a:prstGeom prst="rect">
            <a:avLst/>
          </a:prstGeom>
          <a:noFill/>
          <a:ln>
            <a:noFill/>
          </a:ln>
        </p:spPr>
        <p:txBody>
          <a:bodyPr spcFirstLastPara="1" wrap="square" lIns="91425" tIns="91425" rIns="91425" bIns="91425" anchor="b" anchorCtr="0">
            <a:noAutofit/>
          </a:bodyPr>
          <a:lstStyle/>
          <a:p>
            <a:pPr lvl="0"/>
            <a:r>
              <a:rPr lang="en" sz="2400" b="1" dirty="0">
                <a:solidFill>
                  <a:srgbClr val="295269"/>
                </a:solidFill>
                <a:latin typeface="Roboto"/>
                <a:ea typeface="Roboto"/>
                <a:cs typeface="Roboto"/>
                <a:sym typeface="Roboto"/>
              </a:rPr>
              <a:t>1.2 </a:t>
            </a:r>
            <a:r>
              <a:rPr lang="en-US" sz="2400" b="1" dirty="0">
                <a:solidFill>
                  <a:srgbClr val="295269"/>
                </a:solidFill>
                <a:latin typeface="Roboto"/>
                <a:ea typeface="Roboto"/>
                <a:cs typeface="Roboto"/>
                <a:sym typeface="Roboto"/>
              </a:rPr>
              <a:t>Get Familiar with CoolTShirts</a:t>
            </a:r>
            <a:endParaRPr sz="2400" b="1" dirty="0">
              <a:solidFill>
                <a:srgbClr val="295269"/>
              </a:solidFill>
              <a:latin typeface="Roboto"/>
              <a:ea typeface="Roboto"/>
              <a:cs typeface="Roboto"/>
              <a:sym typeface="Roboto"/>
            </a:endParaRPr>
          </a:p>
        </p:txBody>
      </p:sp>
      <p:sp>
        <p:nvSpPr>
          <p:cNvPr id="324" name="Shape 324"/>
          <p:cNvSpPr txBox="1"/>
          <p:nvPr/>
        </p:nvSpPr>
        <p:spPr>
          <a:xfrm>
            <a:off x="392740" y="1201324"/>
            <a:ext cx="4691878" cy="1638858"/>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lvl="0">
              <a:lnSpc>
                <a:spcPct val="115000"/>
              </a:lnSpc>
              <a:buClr>
                <a:schemeClr val="dk1"/>
              </a:buClr>
              <a:buSzPts val="1100"/>
            </a:pPr>
            <a:r>
              <a:rPr lang="en-US" sz="1200" b="1" dirty="0">
                <a:latin typeface="Roboto" panose="020B0604020202020204" charset="0"/>
                <a:ea typeface="Roboto" panose="020B0604020202020204" charset="0"/>
              </a:rPr>
              <a:t>2. What pages are on the CoolTShirts website?</a:t>
            </a:r>
            <a:endParaRPr lang="en-US" sz="1200" dirty="0">
              <a:latin typeface="Roboto" panose="020B0604020202020204" charset="0"/>
              <a:ea typeface="Roboto" panose="020B0604020202020204" charset="0"/>
            </a:endParaRPr>
          </a:p>
          <a:p>
            <a:pPr marL="285750" lvl="0" indent="-285750">
              <a:lnSpc>
                <a:spcPct val="115000"/>
              </a:lnSpc>
              <a:buClr>
                <a:schemeClr val="dk1"/>
              </a:buClr>
              <a:buSzPts val="1100"/>
              <a:buFont typeface="Arial" panose="020B0604020202020204" pitchFamily="34" charset="0"/>
              <a:buChar char="•"/>
            </a:pPr>
            <a:r>
              <a:rPr lang="en-US" sz="1100" dirty="0">
                <a:latin typeface="Roboto" panose="020B0604020202020204" charset="0"/>
                <a:ea typeface="Roboto" panose="020B0604020202020204" charset="0"/>
              </a:rPr>
              <a:t>Pages found on the CoolTShirt website are the primary pages/stages of the basic customer funnel. If a customer completes all 4 for these stages, they will have successfully purchased an item.</a:t>
            </a:r>
          </a:p>
          <a:p>
            <a:pPr marL="285750" lvl="0" indent="-285750">
              <a:lnSpc>
                <a:spcPct val="115000"/>
              </a:lnSpc>
              <a:buClr>
                <a:schemeClr val="dk1"/>
              </a:buClr>
              <a:buSzPts val="1100"/>
              <a:buFont typeface="Arial" panose="020B0604020202020204" pitchFamily="34" charset="0"/>
              <a:buChar char="•"/>
            </a:pPr>
            <a:r>
              <a:rPr lang="en-US" sz="1100" dirty="0">
                <a:latin typeface="Roboto" panose="020B0604020202020204" charset="0"/>
                <a:ea typeface="Roboto" panose="020B0604020202020204" charset="0"/>
              </a:rPr>
              <a:t>The campaigns must be administered to drive consumers to these four landing pages, which lead customers to completing a purchase.</a:t>
            </a:r>
            <a:endParaRPr lang="en-US" sz="1200" dirty="0">
              <a:latin typeface="Roboto"/>
              <a:ea typeface="Roboto"/>
              <a:cs typeface="Roboto"/>
              <a:sym typeface="Roboto"/>
            </a:endParaRPr>
          </a:p>
          <a:p>
            <a:pPr lvl="0">
              <a:lnSpc>
                <a:spcPct val="115000"/>
              </a:lnSpc>
              <a:buClr>
                <a:schemeClr val="dk1"/>
              </a:buClr>
              <a:buSzPts val="1100"/>
            </a:pPr>
            <a:endParaRPr lang="en-US" sz="1200" dirty="0">
              <a:latin typeface="Roboto"/>
              <a:ea typeface="Roboto"/>
              <a:cs typeface="Roboto"/>
              <a:sym typeface="Roboto"/>
            </a:endParaRPr>
          </a:p>
          <a:p>
            <a:pPr marL="171450" lvl="0" indent="-171450">
              <a:lnSpc>
                <a:spcPct val="115000"/>
              </a:lnSpc>
              <a:buClr>
                <a:schemeClr val="dk1"/>
              </a:buClr>
              <a:buSzPts val="1100"/>
              <a:buFont typeface="Arial" panose="020B0604020202020204" pitchFamily="34" charset="0"/>
              <a:buChar char="•"/>
            </a:pPr>
            <a:endParaRPr sz="1200" dirty="0">
              <a:latin typeface="Roboto"/>
              <a:ea typeface="Roboto"/>
              <a:cs typeface="Roboto"/>
              <a:sym typeface="Roboto"/>
            </a:endParaRPr>
          </a:p>
        </p:txBody>
      </p:sp>
      <p:graphicFrame>
        <p:nvGraphicFramePr>
          <p:cNvPr id="8" name="Table 7">
            <a:extLst>
              <a:ext uri="{FF2B5EF4-FFF2-40B4-BE49-F238E27FC236}">
                <a16:creationId xmlns:a16="http://schemas.microsoft.com/office/drawing/2014/main" id="{9E34FBA7-486B-4236-8C36-5A8AEF6614A7}"/>
              </a:ext>
            </a:extLst>
          </p:cNvPr>
          <p:cNvGraphicFramePr>
            <a:graphicFrameLocks noGrp="1"/>
          </p:cNvGraphicFramePr>
          <p:nvPr>
            <p:extLst>
              <p:ext uri="{D42A27DB-BD31-4B8C-83A1-F6EECF244321}">
                <p14:modId xmlns:p14="http://schemas.microsoft.com/office/powerpoint/2010/main" val="1726366698"/>
              </p:ext>
            </p:extLst>
          </p:nvPr>
        </p:nvGraphicFramePr>
        <p:xfrm>
          <a:off x="1229650" y="2944090"/>
          <a:ext cx="2914649" cy="2040800"/>
        </p:xfrm>
        <a:graphic>
          <a:graphicData uri="http://schemas.openxmlformats.org/drawingml/2006/table">
            <a:tbl>
              <a:tblPr/>
              <a:tblGrid>
                <a:gridCol w="2914649">
                  <a:extLst>
                    <a:ext uri="{9D8B030D-6E8A-4147-A177-3AD203B41FA5}">
                      <a16:colId xmlns:a16="http://schemas.microsoft.com/office/drawing/2014/main" val="3655010901"/>
                    </a:ext>
                  </a:extLst>
                </a:gridCol>
              </a:tblGrid>
              <a:tr h="437888">
                <a:tc>
                  <a:txBody>
                    <a:bodyPr/>
                    <a:lstStyle/>
                    <a:p>
                      <a:pPr algn="ctr" fontAlgn="b"/>
                      <a:r>
                        <a:rPr lang="en-US" sz="1100" b="1" i="0" u="none" strike="noStrike" dirty="0">
                          <a:solidFill>
                            <a:srgbClr val="FFFFFF"/>
                          </a:solidFill>
                          <a:effectLst/>
                          <a:latin typeface="Calibri" panose="020F0502020204030204" pitchFamily="34" charset="0"/>
                        </a:rPr>
                        <a:t>Page Names</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295269"/>
                    </a:solidFill>
                  </a:tcPr>
                </a:tc>
                <a:extLst>
                  <a:ext uri="{0D108BD9-81ED-4DB2-BD59-A6C34878D82A}">
                    <a16:rowId xmlns:a16="http://schemas.microsoft.com/office/drawing/2014/main" val="2573785281"/>
                  </a:ext>
                </a:extLst>
              </a:tr>
              <a:tr h="400728">
                <a:tc>
                  <a:txBody>
                    <a:bodyPr/>
                    <a:lstStyle/>
                    <a:p>
                      <a:pPr algn="ctr" fontAlgn="b"/>
                      <a:r>
                        <a:rPr lang="en-US" sz="1100" b="0" i="0" u="none" strike="noStrike">
                          <a:solidFill>
                            <a:srgbClr val="000000"/>
                          </a:solidFill>
                          <a:effectLst/>
                          <a:latin typeface="Calibri" panose="020F0502020204030204" pitchFamily="34" charset="0"/>
                        </a:rPr>
                        <a:t>1 - landing_page</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5448126"/>
                  </a:ext>
                </a:extLst>
              </a:tr>
              <a:tr h="400728">
                <a:tc>
                  <a:txBody>
                    <a:bodyPr/>
                    <a:lstStyle/>
                    <a:p>
                      <a:pPr algn="ctr" fontAlgn="b"/>
                      <a:r>
                        <a:rPr lang="en-US" sz="1100" b="0" i="0" u="none" strike="noStrike">
                          <a:solidFill>
                            <a:srgbClr val="000000"/>
                          </a:solidFill>
                          <a:effectLst/>
                          <a:latin typeface="Calibri" panose="020F0502020204030204" pitchFamily="34" charset="0"/>
                        </a:rPr>
                        <a:t>2 - shopping_cart</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extLst>
                  <a:ext uri="{0D108BD9-81ED-4DB2-BD59-A6C34878D82A}">
                    <a16:rowId xmlns:a16="http://schemas.microsoft.com/office/drawing/2014/main" val="1482494686"/>
                  </a:ext>
                </a:extLst>
              </a:tr>
              <a:tr h="400728">
                <a:tc>
                  <a:txBody>
                    <a:bodyPr/>
                    <a:lstStyle/>
                    <a:p>
                      <a:pPr algn="ctr" fontAlgn="b"/>
                      <a:r>
                        <a:rPr lang="en-US" sz="1100" b="0" i="0" u="none" strike="noStrike">
                          <a:solidFill>
                            <a:srgbClr val="000000"/>
                          </a:solidFill>
                          <a:effectLst/>
                          <a:latin typeface="Calibri" panose="020F0502020204030204" pitchFamily="34" charset="0"/>
                        </a:rPr>
                        <a:t>3 - checkout</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94850548"/>
                  </a:ext>
                </a:extLst>
              </a:tr>
              <a:tr h="400728">
                <a:tc>
                  <a:txBody>
                    <a:bodyPr/>
                    <a:lstStyle/>
                    <a:p>
                      <a:pPr algn="ctr" fontAlgn="b"/>
                      <a:r>
                        <a:rPr lang="en-US" sz="1100" b="0" i="0" u="none" strike="noStrike" dirty="0">
                          <a:solidFill>
                            <a:srgbClr val="000000"/>
                          </a:solidFill>
                          <a:effectLst/>
                          <a:latin typeface="Calibri" panose="020F0502020204030204" pitchFamily="34" charset="0"/>
                        </a:rPr>
                        <a:t>4 - purchase</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extLst>
                  <a:ext uri="{0D108BD9-81ED-4DB2-BD59-A6C34878D82A}">
                    <a16:rowId xmlns:a16="http://schemas.microsoft.com/office/drawing/2014/main" val="1873047864"/>
                  </a:ext>
                </a:extLst>
              </a:tr>
            </a:tbl>
          </a:graphicData>
        </a:graphic>
      </p:graphicFrame>
      <p:pic>
        <p:nvPicPr>
          <p:cNvPr id="9" name="Picture 8">
            <a:extLst>
              <a:ext uri="{FF2B5EF4-FFF2-40B4-BE49-F238E27FC236}">
                <a16:creationId xmlns:a16="http://schemas.microsoft.com/office/drawing/2014/main" id="{DAA17F63-548B-47CE-B635-8BB6A74FB1DD}"/>
              </a:ext>
            </a:extLst>
          </p:cNvPr>
          <p:cNvPicPr>
            <a:picLocks noChangeAspect="1"/>
          </p:cNvPicPr>
          <p:nvPr/>
        </p:nvPicPr>
        <p:blipFill>
          <a:blip r:embed="rId3"/>
          <a:stretch>
            <a:fillRect/>
          </a:stretch>
        </p:blipFill>
        <p:spPr>
          <a:xfrm>
            <a:off x="5616870" y="1201324"/>
            <a:ext cx="2914650" cy="1152525"/>
          </a:xfrm>
          <a:prstGeom prst="rect">
            <a:avLst/>
          </a:prstGeom>
        </p:spPr>
      </p:pic>
    </p:spTree>
    <p:extLst>
      <p:ext uri="{BB962C8B-B14F-4D97-AF65-F5344CB8AC3E}">
        <p14:creationId xmlns:p14="http://schemas.microsoft.com/office/powerpoint/2010/main" val="24233961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a:ea typeface="Roboto"/>
                <a:cs typeface="Roboto"/>
                <a:sym typeface="Roboto"/>
              </a:rPr>
              <a:t>2.1 </a:t>
            </a:r>
            <a:r>
              <a:rPr lang="en-US" sz="2400" b="1" dirty="0">
                <a:solidFill>
                  <a:srgbClr val="295269"/>
                </a:solidFill>
                <a:latin typeface="Roboto"/>
                <a:ea typeface="Roboto"/>
                <a:cs typeface="Roboto"/>
                <a:sym typeface="Roboto"/>
              </a:rPr>
              <a:t>What is the user journey?</a:t>
            </a:r>
            <a:endParaRPr sz="2400" b="1" dirty="0">
              <a:solidFill>
                <a:srgbClr val="295269"/>
              </a:solidFill>
              <a:latin typeface="Roboto"/>
              <a:ea typeface="Roboto"/>
              <a:cs typeface="Roboto"/>
              <a:sym typeface="Roboto"/>
            </a:endParaRPr>
          </a:p>
        </p:txBody>
      </p:sp>
      <p:sp>
        <p:nvSpPr>
          <p:cNvPr id="316" name="Shape 316"/>
          <p:cNvSpPr txBox="1"/>
          <p:nvPr/>
        </p:nvSpPr>
        <p:spPr>
          <a:xfrm>
            <a:off x="311700" y="1029168"/>
            <a:ext cx="4662083" cy="2053469"/>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228600" lvl="0" indent="-228600" rtl="0">
              <a:lnSpc>
                <a:spcPct val="115000"/>
              </a:lnSpc>
              <a:spcBef>
                <a:spcPts val="0"/>
              </a:spcBef>
              <a:spcAft>
                <a:spcPts val="0"/>
              </a:spcAft>
              <a:buClr>
                <a:schemeClr val="dk1"/>
              </a:buClr>
              <a:buSzPts val="1100"/>
              <a:buFont typeface="Arial"/>
              <a:buAutoNum type="arabicPeriod"/>
            </a:pPr>
            <a:r>
              <a:rPr lang="en-US" sz="1200" b="1" dirty="0">
                <a:latin typeface="Roboto"/>
                <a:ea typeface="Roboto"/>
                <a:cs typeface="Roboto"/>
                <a:sym typeface="Roboto"/>
              </a:rPr>
              <a:t>How many first touches are each campaign responsible for?</a:t>
            </a:r>
          </a:p>
          <a:p>
            <a:pPr marL="171450" lvl="2" indent="-171450">
              <a:lnSpc>
                <a:spcPct val="115000"/>
              </a:lnSpc>
              <a:buClr>
                <a:schemeClr val="dk1"/>
              </a:buClr>
              <a:buSzPts val="1100"/>
              <a:buFont typeface="Arial" panose="020B0604020202020204" pitchFamily="34" charset="0"/>
              <a:buChar char="•"/>
            </a:pPr>
            <a:r>
              <a:rPr lang="en-US" sz="1000" dirty="0">
                <a:latin typeface="Roboto"/>
                <a:ea typeface="Roboto"/>
                <a:cs typeface="Roboto"/>
                <a:sym typeface="Roboto"/>
              </a:rPr>
              <a:t>There were a total of 1,979 first touches. The “Interview with </a:t>
            </a:r>
            <a:r>
              <a:rPr lang="en-US" sz="1000" dirty="0" err="1">
                <a:latin typeface="Roboto"/>
                <a:ea typeface="Roboto"/>
                <a:cs typeface="Roboto"/>
                <a:sym typeface="Roboto"/>
              </a:rPr>
              <a:t>CoolTShirt’s</a:t>
            </a:r>
            <a:r>
              <a:rPr lang="en-US" sz="1000" dirty="0">
                <a:latin typeface="Roboto"/>
                <a:ea typeface="Roboto"/>
                <a:cs typeface="Roboto"/>
                <a:sym typeface="Roboto"/>
              </a:rPr>
              <a:t> </a:t>
            </a:r>
            <a:r>
              <a:rPr lang="en-US" sz="1100" dirty="0">
                <a:latin typeface="Roboto"/>
                <a:ea typeface="Roboto"/>
                <a:cs typeface="Roboto"/>
                <a:sym typeface="Roboto"/>
              </a:rPr>
              <a:t>Founder” garnered the most first touches (622 first touches). The “Cool </a:t>
            </a:r>
            <a:r>
              <a:rPr lang="en-US" sz="1100" dirty="0" err="1">
                <a:latin typeface="Roboto"/>
                <a:ea typeface="Roboto"/>
                <a:cs typeface="Roboto"/>
                <a:sym typeface="Roboto"/>
              </a:rPr>
              <a:t>TShirt</a:t>
            </a:r>
            <a:r>
              <a:rPr lang="en-US" sz="1100" dirty="0">
                <a:latin typeface="Roboto"/>
                <a:ea typeface="Roboto"/>
                <a:cs typeface="Roboto"/>
                <a:sym typeface="Roboto"/>
              </a:rPr>
              <a:t> Search” campaign received 169 first touches, which gave it an average 22.0% decrease amongst the top 3 campaigns. Whereas, the remaining 4 out of 8 campaigns were not utilized in the first touch phase of the user’s journey.</a:t>
            </a:r>
          </a:p>
          <a:p>
            <a:pPr marL="171450" lvl="2" indent="-171450">
              <a:lnSpc>
                <a:spcPct val="115000"/>
              </a:lnSpc>
              <a:buClr>
                <a:schemeClr val="dk1"/>
              </a:buClr>
              <a:buSzPts val="1100"/>
              <a:buFont typeface="Arial" panose="020B0604020202020204" pitchFamily="34" charset="0"/>
              <a:buChar char="•"/>
            </a:pPr>
            <a:r>
              <a:rPr lang="en-US" sz="1100" dirty="0">
                <a:latin typeface="Roboto"/>
                <a:ea typeface="Roboto"/>
                <a:cs typeface="Roboto"/>
                <a:sym typeface="Roboto"/>
              </a:rPr>
              <a:t>The Medium and </a:t>
            </a:r>
            <a:r>
              <a:rPr lang="en-US" sz="1100" dirty="0" err="1">
                <a:latin typeface="Roboto"/>
                <a:ea typeface="Roboto"/>
                <a:cs typeface="Roboto"/>
                <a:sym typeface="Roboto"/>
              </a:rPr>
              <a:t>Nytimes</a:t>
            </a:r>
            <a:r>
              <a:rPr lang="en-US" sz="1100" dirty="0">
                <a:latin typeface="Roboto"/>
                <a:ea typeface="Roboto"/>
                <a:cs typeface="Roboto"/>
                <a:sym typeface="Roboto"/>
              </a:rPr>
              <a:t> made up 62.3% of all first touches. The campaigns that peaked the customers interest the most seem to be centered around gaining more knowledge about the company itself.</a:t>
            </a:r>
          </a:p>
          <a:p>
            <a:pPr marL="171450" lvl="2" indent="-171450">
              <a:lnSpc>
                <a:spcPct val="115000"/>
              </a:lnSpc>
              <a:buClr>
                <a:schemeClr val="dk1"/>
              </a:buClr>
              <a:buSzPts val="1100"/>
              <a:buFont typeface="Arial" panose="020B0604020202020204" pitchFamily="34" charset="0"/>
              <a:buChar char="•"/>
            </a:pPr>
            <a:endParaRPr lang="en-US" sz="1200" dirty="0">
              <a:latin typeface="Roboto"/>
              <a:ea typeface="Roboto"/>
              <a:cs typeface="Roboto"/>
              <a:sym typeface="Roboto"/>
            </a:endParaRPr>
          </a:p>
          <a:p>
            <a:pPr marL="228600" lvl="0" indent="-228600" rtl="0">
              <a:lnSpc>
                <a:spcPct val="115000"/>
              </a:lnSpc>
              <a:spcBef>
                <a:spcPts val="0"/>
              </a:spcBef>
              <a:spcAft>
                <a:spcPts val="0"/>
              </a:spcAft>
              <a:buClr>
                <a:schemeClr val="dk1"/>
              </a:buClr>
              <a:buSzPts val="1100"/>
              <a:buFont typeface="Arial" panose="020B0604020202020204" pitchFamily="34" charset="0"/>
              <a:buChar char="•"/>
            </a:pPr>
            <a:endParaRPr lang="en-US" sz="1200" b="1" dirty="0">
              <a:latin typeface="Roboto"/>
              <a:ea typeface="Roboto"/>
              <a:cs typeface="Roboto"/>
              <a:sym typeface="Roboto"/>
            </a:endParaRPr>
          </a:p>
          <a:p>
            <a:pPr marL="228600" lvl="0" indent="-228600" rtl="0">
              <a:lnSpc>
                <a:spcPct val="115000"/>
              </a:lnSpc>
              <a:spcBef>
                <a:spcPts val="0"/>
              </a:spcBef>
              <a:spcAft>
                <a:spcPts val="0"/>
              </a:spcAft>
              <a:buClr>
                <a:schemeClr val="dk1"/>
              </a:buClr>
              <a:buSzPts val="1100"/>
              <a:buFont typeface="Arial" panose="020B0604020202020204" pitchFamily="34" charset="0"/>
              <a:buChar char="•"/>
            </a:pPr>
            <a:endParaRPr lang="en-US" sz="1200" b="1" dirty="0">
              <a:latin typeface="Roboto"/>
              <a:ea typeface="Roboto"/>
              <a:cs typeface="Roboto"/>
              <a:sym typeface="Roboto"/>
            </a:endParaRPr>
          </a:p>
          <a:p>
            <a:pPr marL="171450" lvl="0" indent="-171450" rtl="0">
              <a:lnSpc>
                <a:spcPct val="115000"/>
              </a:lnSpc>
              <a:spcBef>
                <a:spcPts val="0"/>
              </a:spcBef>
              <a:spcAft>
                <a:spcPts val="0"/>
              </a:spcAft>
              <a:buClr>
                <a:schemeClr val="dk1"/>
              </a:buClr>
              <a:buSzPts val="1100"/>
              <a:buFont typeface="Arial" panose="020B0604020202020204" pitchFamily="34" charset="0"/>
              <a:buChar char="•"/>
            </a:pPr>
            <a:endParaRPr sz="1200" b="1" dirty="0">
              <a:latin typeface="Roboto"/>
              <a:ea typeface="Roboto"/>
              <a:cs typeface="Roboto"/>
              <a:sym typeface="Roboto"/>
            </a:endParaRPr>
          </a:p>
        </p:txBody>
      </p:sp>
      <p:pic>
        <p:nvPicPr>
          <p:cNvPr id="2" name="Picture 1">
            <a:extLst>
              <a:ext uri="{FF2B5EF4-FFF2-40B4-BE49-F238E27FC236}">
                <a16:creationId xmlns:a16="http://schemas.microsoft.com/office/drawing/2014/main" id="{98162175-B043-4F23-A825-CDC699BE2C4E}"/>
              </a:ext>
            </a:extLst>
          </p:cNvPr>
          <p:cNvPicPr>
            <a:picLocks noChangeAspect="1"/>
          </p:cNvPicPr>
          <p:nvPr/>
        </p:nvPicPr>
        <p:blipFill>
          <a:blip r:embed="rId3"/>
          <a:stretch>
            <a:fillRect/>
          </a:stretch>
        </p:blipFill>
        <p:spPr>
          <a:xfrm>
            <a:off x="5477706" y="1389321"/>
            <a:ext cx="3135504" cy="2991937"/>
          </a:xfrm>
          <a:prstGeom prst="rect">
            <a:avLst/>
          </a:prstGeom>
        </p:spPr>
      </p:pic>
      <p:graphicFrame>
        <p:nvGraphicFramePr>
          <p:cNvPr id="4" name="Table 3">
            <a:extLst>
              <a:ext uri="{FF2B5EF4-FFF2-40B4-BE49-F238E27FC236}">
                <a16:creationId xmlns:a16="http://schemas.microsoft.com/office/drawing/2014/main" id="{CE0288CE-AB12-4B10-AFC1-76B980CAEC9F}"/>
              </a:ext>
            </a:extLst>
          </p:cNvPr>
          <p:cNvGraphicFramePr>
            <a:graphicFrameLocks noGrp="1"/>
          </p:cNvGraphicFramePr>
          <p:nvPr>
            <p:extLst>
              <p:ext uri="{D42A27DB-BD31-4B8C-83A1-F6EECF244321}">
                <p14:modId xmlns:p14="http://schemas.microsoft.com/office/powerpoint/2010/main" val="2161351368"/>
              </p:ext>
            </p:extLst>
          </p:nvPr>
        </p:nvGraphicFramePr>
        <p:xfrm>
          <a:off x="311700" y="3269673"/>
          <a:ext cx="4662083" cy="1387239"/>
        </p:xfrm>
        <a:graphic>
          <a:graphicData uri="http://schemas.openxmlformats.org/drawingml/2006/table">
            <a:tbl>
              <a:tblPr/>
              <a:tblGrid>
                <a:gridCol w="682777">
                  <a:extLst>
                    <a:ext uri="{9D8B030D-6E8A-4147-A177-3AD203B41FA5}">
                      <a16:colId xmlns:a16="http://schemas.microsoft.com/office/drawing/2014/main" val="534618501"/>
                    </a:ext>
                  </a:extLst>
                </a:gridCol>
                <a:gridCol w="2507069">
                  <a:extLst>
                    <a:ext uri="{9D8B030D-6E8A-4147-A177-3AD203B41FA5}">
                      <a16:colId xmlns:a16="http://schemas.microsoft.com/office/drawing/2014/main" val="2631704820"/>
                    </a:ext>
                  </a:extLst>
                </a:gridCol>
                <a:gridCol w="789460">
                  <a:extLst>
                    <a:ext uri="{9D8B030D-6E8A-4147-A177-3AD203B41FA5}">
                      <a16:colId xmlns:a16="http://schemas.microsoft.com/office/drawing/2014/main" val="1530378300"/>
                    </a:ext>
                  </a:extLst>
                </a:gridCol>
                <a:gridCol w="682777">
                  <a:extLst>
                    <a:ext uri="{9D8B030D-6E8A-4147-A177-3AD203B41FA5}">
                      <a16:colId xmlns:a16="http://schemas.microsoft.com/office/drawing/2014/main" val="2493335596"/>
                    </a:ext>
                  </a:extLst>
                </a:gridCol>
              </a:tblGrid>
              <a:tr h="225189">
                <a:tc gridSpan="4">
                  <a:txBody>
                    <a:bodyPr/>
                    <a:lstStyle/>
                    <a:p>
                      <a:pPr algn="ctr" fontAlgn="b"/>
                      <a:r>
                        <a:rPr lang="en-US" sz="1100" b="1" i="0" u="none" strike="noStrike" dirty="0">
                          <a:solidFill>
                            <a:srgbClr val="FFFFFF"/>
                          </a:solidFill>
                          <a:effectLst/>
                          <a:latin typeface="Calibri" panose="020F0502020204030204" pitchFamily="34" charset="0"/>
                        </a:rPr>
                        <a:t># of First Touches by Campaign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295269"/>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128442807"/>
                  </a:ext>
                </a:extLst>
              </a:tr>
              <a:tr h="190500">
                <a:tc>
                  <a:txBody>
                    <a:bodyPr/>
                    <a:lstStyle/>
                    <a:p>
                      <a:pPr algn="ctr" fontAlgn="b"/>
                      <a:r>
                        <a:rPr lang="en-US" sz="1100" b="1" i="0" u="none" strike="noStrike">
                          <a:solidFill>
                            <a:srgbClr val="000000"/>
                          </a:solidFill>
                          <a:effectLst/>
                          <a:latin typeface="Calibri" panose="020F0502020204030204" pitchFamily="34" charset="0"/>
                        </a:rPr>
                        <a:t>Source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b"/>
                      <a:r>
                        <a:rPr lang="en-US" sz="1100" b="1" i="0" u="none" strike="noStrike">
                          <a:solidFill>
                            <a:srgbClr val="000000"/>
                          </a:solidFill>
                          <a:effectLst/>
                          <a:latin typeface="Calibri" panose="020F0502020204030204" pitchFamily="34" charset="0"/>
                        </a:rPr>
                        <a:t>Campaign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b"/>
                      <a:r>
                        <a:rPr lang="en-US" sz="1100" b="1" i="0" u="none" strike="noStrike">
                          <a:solidFill>
                            <a:srgbClr val="000000"/>
                          </a:solidFill>
                          <a:effectLst/>
                          <a:latin typeface="Calibri" panose="020F0502020204030204" pitchFamily="34" charset="0"/>
                        </a:rPr>
                        <a:t>First Touch</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b"/>
                      <a:r>
                        <a:rPr lang="en-US" sz="1100" b="1" i="0" u="none" strike="noStrike">
                          <a:solidFill>
                            <a:srgbClr val="000000"/>
                          </a:solidFill>
                          <a:effectLst/>
                          <a:latin typeface="Calibri" panose="020F0502020204030204" pitchFamily="34" charset="0"/>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extLst>
                  <a:ext uri="{0D108BD9-81ED-4DB2-BD59-A6C34878D82A}">
                    <a16:rowId xmlns:a16="http://schemas.microsoft.com/office/drawing/2014/main" val="2985213469"/>
                  </a:ext>
                </a:extLst>
              </a:tr>
              <a:tr h="190500">
                <a:tc>
                  <a:txBody>
                    <a:bodyPr/>
                    <a:lstStyle/>
                    <a:p>
                      <a:pPr algn="ctr" fontAlgn="b"/>
                      <a:r>
                        <a:rPr lang="en-US" sz="1100" b="0" i="0" u="none" strike="noStrike">
                          <a:solidFill>
                            <a:srgbClr val="000000"/>
                          </a:solidFill>
                          <a:effectLst/>
                          <a:latin typeface="Calibri" panose="020F0502020204030204" pitchFamily="34" charset="0"/>
                        </a:rPr>
                        <a:t>Medium</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dot"/>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interview-with-cool-tshirts-founder</a:t>
                      </a:r>
                    </a:p>
                  </a:txBody>
                  <a:tcPr marL="9525" marR="9525" marT="9525" marB="0" anchor="b">
                    <a:lnL w="6350" cap="flat" cmpd="sng" algn="ctr">
                      <a:solidFill>
                        <a:srgbClr val="000000"/>
                      </a:solidFill>
                      <a:prstDash val="dot"/>
                      <a:round/>
                      <a:headEnd type="none" w="med" len="med"/>
                      <a:tailEnd type="none" w="med" len="med"/>
                    </a:lnL>
                    <a:lnR w="6350" cap="flat" cmpd="sng" algn="ctr">
                      <a:solidFill>
                        <a:srgbClr val="000000"/>
                      </a:solidFill>
                      <a:prstDash val="dot"/>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622</a:t>
                      </a:r>
                    </a:p>
                  </a:txBody>
                  <a:tcPr marL="9525" marR="9525" marT="9525" marB="0" anchor="b">
                    <a:lnL w="6350" cap="flat" cmpd="sng" algn="ctr">
                      <a:solidFill>
                        <a:srgbClr val="000000"/>
                      </a:solidFill>
                      <a:prstDash val="dot"/>
                      <a:round/>
                      <a:headEnd type="none" w="med" len="med"/>
                      <a:tailEnd type="none" w="med" len="med"/>
                    </a:lnL>
                    <a:lnR w="6350" cap="flat" cmpd="sng" algn="ctr">
                      <a:solidFill>
                        <a:srgbClr val="000000"/>
                      </a:solidFill>
                      <a:prstDash val="dot"/>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31.4%</a:t>
                      </a:r>
                    </a:p>
                  </a:txBody>
                  <a:tcPr marL="9525" marR="9525" marT="9525" marB="0" anchor="b">
                    <a:lnL w="6350" cap="flat" cmpd="sng" algn="ctr">
                      <a:solidFill>
                        <a:srgbClr val="000000"/>
                      </a:solidFill>
                      <a:prstDash val="dot"/>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dot"/>
                      <a:round/>
                      <a:headEnd type="none" w="med" len="med"/>
                      <a:tailEnd type="none" w="med" len="med"/>
                    </a:lnB>
                  </a:tcPr>
                </a:tc>
                <a:extLst>
                  <a:ext uri="{0D108BD9-81ED-4DB2-BD59-A6C34878D82A}">
                    <a16:rowId xmlns:a16="http://schemas.microsoft.com/office/drawing/2014/main" val="99693971"/>
                  </a:ext>
                </a:extLst>
              </a:tr>
              <a:tr h="190500">
                <a:tc>
                  <a:txBody>
                    <a:bodyPr/>
                    <a:lstStyle/>
                    <a:p>
                      <a:pPr algn="ctr" fontAlgn="b"/>
                      <a:r>
                        <a:rPr lang="en-US" sz="1100" b="0" i="0" u="none" strike="noStrike">
                          <a:solidFill>
                            <a:srgbClr val="000000"/>
                          </a:solidFill>
                          <a:effectLst/>
                          <a:latin typeface="Calibri" panose="020F0502020204030204" pitchFamily="34" charset="0"/>
                        </a:rPr>
                        <a:t>Nytimes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dot"/>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getting-to-know-cool-tshirts</a:t>
                      </a:r>
                    </a:p>
                  </a:txBody>
                  <a:tcPr marL="9525" marR="9525" marT="9525" marB="0" anchor="b">
                    <a:lnL w="6350" cap="flat" cmpd="sng" algn="ctr">
                      <a:solidFill>
                        <a:srgbClr val="000000"/>
                      </a:solidFill>
                      <a:prstDash val="dot"/>
                      <a:round/>
                      <a:headEnd type="none" w="med" len="med"/>
                      <a:tailEnd type="none" w="med" len="med"/>
                    </a:lnL>
                    <a:lnR w="6350" cap="flat" cmpd="sng" algn="ctr">
                      <a:solidFill>
                        <a:srgbClr val="000000"/>
                      </a:solidFill>
                      <a:prstDash val="dot"/>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612</a:t>
                      </a:r>
                    </a:p>
                  </a:txBody>
                  <a:tcPr marL="9525" marR="9525" marT="9525" marB="0" anchor="b">
                    <a:lnL w="6350" cap="flat" cmpd="sng" algn="ctr">
                      <a:solidFill>
                        <a:srgbClr val="000000"/>
                      </a:solidFill>
                      <a:prstDash val="dot"/>
                      <a:round/>
                      <a:headEnd type="none" w="med" len="med"/>
                      <a:tailEnd type="none" w="med" len="med"/>
                    </a:lnL>
                    <a:lnR w="6350" cap="flat" cmpd="sng" algn="ctr">
                      <a:solidFill>
                        <a:srgbClr val="000000"/>
                      </a:solidFill>
                      <a:prstDash val="dot"/>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30.9%</a:t>
                      </a:r>
                    </a:p>
                  </a:txBody>
                  <a:tcPr marL="9525" marR="9525" marT="9525" marB="0" anchor="b">
                    <a:lnL w="6350" cap="flat" cmpd="sng" algn="ctr">
                      <a:solidFill>
                        <a:srgbClr val="000000"/>
                      </a:solidFill>
                      <a:prstDash val="dot"/>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extLst>
                  <a:ext uri="{0D108BD9-81ED-4DB2-BD59-A6C34878D82A}">
                    <a16:rowId xmlns:a16="http://schemas.microsoft.com/office/drawing/2014/main" val="2251931964"/>
                  </a:ext>
                </a:extLst>
              </a:tr>
              <a:tr h="190500">
                <a:tc>
                  <a:txBody>
                    <a:bodyPr/>
                    <a:lstStyle/>
                    <a:p>
                      <a:pPr algn="ctr" fontAlgn="b"/>
                      <a:r>
                        <a:rPr lang="en-US" sz="1100" b="0" i="0" u="none" strike="noStrike">
                          <a:solidFill>
                            <a:srgbClr val="000000"/>
                          </a:solidFill>
                          <a:effectLst/>
                          <a:latin typeface="Calibri" panose="020F0502020204030204" pitchFamily="34" charset="0"/>
                        </a:rPr>
                        <a:t>Buzzfeed</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dot"/>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ten-crazy-cool-</a:t>
                      </a:r>
                      <a:r>
                        <a:rPr lang="en-US" sz="1100" b="0" i="0" u="none" strike="noStrike" dirty="0" err="1">
                          <a:solidFill>
                            <a:srgbClr val="000000"/>
                          </a:solidFill>
                          <a:effectLst/>
                          <a:latin typeface="Calibri" panose="020F0502020204030204" pitchFamily="34" charset="0"/>
                        </a:rPr>
                        <a:t>tshirts</a:t>
                      </a:r>
                      <a:r>
                        <a:rPr lang="en-US" sz="1100" b="0" i="0" u="none" strike="noStrike" dirty="0">
                          <a:solidFill>
                            <a:srgbClr val="000000"/>
                          </a:solidFill>
                          <a:effectLst/>
                          <a:latin typeface="Calibri" panose="020F0502020204030204" pitchFamily="34" charset="0"/>
                        </a:rPr>
                        <a:t>-facts</a:t>
                      </a:r>
                    </a:p>
                  </a:txBody>
                  <a:tcPr marL="9525" marR="9525" marT="9525" marB="0" anchor="b">
                    <a:lnL w="6350" cap="flat" cmpd="sng" algn="ctr">
                      <a:solidFill>
                        <a:srgbClr val="000000"/>
                      </a:solidFill>
                      <a:prstDash val="dot"/>
                      <a:round/>
                      <a:headEnd type="none" w="med" len="med"/>
                      <a:tailEnd type="none" w="med" len="med"/>
                    </a:lnL>
                    <a:lnR w="6350" cap="flat" cmpd="sng" algn="ctr">
                      <a:solidFill>
                        <a:srgbClr val="000000"/>
                      </a:solidFill>
                      <a:prstDash val="dot"/>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576</a:t>
                      </a:r>
                    </a:p>
                  </a:txBody>
                  <a:tcPr marL="9525" marR="9525" marT="9525" marB="0" anchor="b">
                    <a:lnL w="6350" cap="flat" cmpd="sng" algn="ctr">
                      <a:solidFill>
                        <a:srgbClr val="000000"/>
                      </a:solidFill>
                      <a:prstDash val="dot"/>
                      <a:round/>
                      <a:headEnd type="none" w="med" len="med"/>
                      <a:tailEnd type="none" w="med" len="med"/>
                    </a:lnL>
                    <a:lnR w="6350" cap="flat" cmpd="sng" algn="ctr">
                      <a:solidFill>
                        <a:srgbClr val="000000"/>
                      </a:solidFill>
                      <a:prstDash val="dot"/>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29.1%</a:t>
                      </a:r>
                    </a:p>
                  </a:txBody>
                  <a:tcPr marL="9525" marR="9525" marT="9525" marB="0" anchor="b">
                    <a:lnL w="6350" cap="flat" cmpd="sng" algn="ctr">
                      <a:solidFill>
                        <a:srgbClr val="000000"/>
                      </a:solidFill>
                      <a:prstDash val="dot"/>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extLst>
                  <a:ext uri="{0D108BD9-81ED-4DB2-BD59-A6C34878D82A}">
                    <a16:rowId xmlns:a16="http://schemas.microsoft.com/office/drawing/2014/main" val="3578292475"/>
                  </a:ext>
                </a:extLst>
              </a:tr>
              <a:tr h="200025">
                <a:tc>
                  <a:txBody>
                    <a:bodyPr/>
                    <a:lstStyle/>
                    <a:p>
                      <a:pPr algn="ctr" fontAlgn="b"/>
                      <a:r>
                        <a:rPr lang="en-US" sz="1100" b="0" i="0" u="none" strike="noStrike">
                          <a:solidFill>
                            <a:srgbClr val="000000"/>
                          </a:solidFill>
                          <a:effectLst/>
                          <a:latin typeface="Calibri" panose="020F0502020204030204" pitchFamily="34" charset="0"/>
                        </a:rPr>
                        <a:t>Google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dot"/>
                      <a:round/>
                      <a:headEnd type="none" w="med" len="med"/>
                      <a:tailEnd type="none" w="med" len="med"/>
                    </a:lnR>
                    <a:lnT w="6350" cap="flat" cmpd="sng" algn="ctr">
                      <a:solidFill>
                        <a:srgbClr val="000000"/>
                      </a:solidFill>
                      <a:prstDash val="dot"/>
                      <a:round/>
                      <a:headEnd type="none" w="med" len="med"/>
                      <a:tailEnd type="none" w="med" len="med"/>
                    </a:lnT>
                    <a:lnB w="25400" cap="flat" cmpd="dbl"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cool-tshirts-search</a:t>
                      </a:r>
                    </a:p>
                  </a:txBody>
                  <a:tcPr marL="9525" marR="9525" marT="9525" marB="0" anchor="b">
                    <a:lnL w="6350" cap="flat" cmpd="sng" algn="ctr">
                      <a:solidFill>
                        <a:srgbClr val="000000"/>
                      </a:solidFill>
                      <a:prstDash val="dot"/>
                      <a:round/>
                      <a:headEnd type="none" w="med" len="med"/>
                      <a:tailEnd type="none" w="med" len="med"/>
                    </a:lnL>
                    <a:lnR w="6350" cap="flat" cmpd="sng" algn="ctr">
                      <a:solidFill>
                        <a:srgbClr val="000000"/>
                      </a:solidFill>
                      <a:prstDash val="dot"/>
                      <a:round/>
                      <a:headEnd type="none" w="med" len="med"/>
                      <a:tailEnd type="none" w="med" len="med"/>
                    </a:lnR>
                    <a:lnT w="6350" cap="flat" cmpd="sng" algn="ctr">
                      <a:solidFill>
                        <a:srgbClr val="000000"/>
                      </a:solidFill>
                      <a:prstDash val="dot"/>
                      <a:round/>
                      <a:headEnd type="none" w="med" len="med"/>
                      <a:tailEnd type="none" w="med" len="med"/>
                    </a:lnT>
                    <a:lnB w="25400" cap="flat" cmpd="dbl"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169</a:t>
                      </a:r>
                    </a:p>
                  </a:txBody>
                  <a:tcPr marL="9525" marR="9525" marT="9525" marB="0" anchor="b">
                    <a:lnL w="6350" cap="flat" cmpd="sng" algn="ctr">
                      <a:solidFill>
                        <a:srgbClr val="000000"/>
                      </a:solidFill>
                      <a:prstDash val="dot"/>
                      <a:round/>
                      <a:headEnd type="none" w="med" len="med"/>
                      <a:tailEnd type="none" w="med" len="med"/>
                    </a:lnL>
                    <a:lnR w="6350" cap="flat" cmpd="sng" algn="ctr">
                      <a:solidFill>
                        <a:srgbClr val="000000"/>
                      </a:solidFill>
                      <a:prstDash val="dot"/>
                      <a:round/>
                      <a:headEnd type="none" w="med" len="med"/>
                      <a:tailEnd type="none" w="med" len="med"/>
                    </a:lnR>
                    <a:lnT w="6350" cap="flat" cmpd="sng" algn="ctr">
                      <a:solidFill>
                        <a:srgbClr val="000000"/>
                      </a:solidFill>
                      <a:prstDash val="dot"/>
                      <a:round/>
                      <a:headEnd type="none" w="med" len="med"/>
                      <a:tailEnd type="none" w="med" len="med"/>
                    </a:lnT>
                    <a:lnB w="25400" cap="flat" cmpd="dbl"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8.5%</a:t>
                      </a:r>
                    </a:p>
                  </a:txBody>
                  <a:tcPr marL="9525" marR="9525" marT="9525" marB="0" anchor="b">
                    <a:lnL w="6350" cap="flat" cmpd="sng" algn="ctr">
                      <a:solidFill>
                        <a:srgbClr val="000000"/>
                      </a:solidFill>
                      <a:prstDash val="dot"/>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25400" cap="flat" cmpd="dbl" algn="ctr">
                      <a:solidFill>
                        <a:srgbClr val="000000"/>
                      </a:solidFill>
                      <a:prstDash val="solid"/>
                      <a:round/>
                      <a:headEnd type="none" w="med" len="med"/>
                      <a:tailEnd type="none" w="med" len="med"/>
                    </a:lnB>
                  </a:tcPr>
                </a:tc>
                <a:extLst>
                  <a:ext uri="{0D108BD9-81ED-4DB2-BD59-A6C34878D82A}">
                    <a16:rowId xmlns:a16="http://schemas.microsoft.com/office/drawing/2014/main" val="2921204184"/>
                  </a:ext>
                </a:extLst>
              </a:tr>
              <a:tr h="200025">
                <a:tc gridSpan="2">
                  <a:txBody>
                    <a:bodyPr/>
                    <a:lstStyle/>
                    <a:p>
                      <a:pPr algn="ctr" fontAlgn="b"/>
                      <a:r>
                        <a:rPr lang="en-US" sz="1100" b="1" i="0" u="none" strike="noStrike" dirty="0">
                          <a:solidFill>
                            <a:srgbClr val="000000"/>
                          </a:solidFill>
                          <a:effectLst/>
                          <a:latin typeface="Calibri" panose="020F0502020204030204" pitchFamily="34" charset="0"/>
                        </a:rPr>
                        <a:t> Total</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25400" cap="flat" cmpd="dbl"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FBFBF"/>
                    </a:solidFill>
                  </a:tcPr>
                </a:tc>
                <a:tc hMerge="1">
                  <a:txBody>
                    <a:bodyPr/>
                    <a:lstStyle/>
                    <a:p>
                      <a:endParaRPr lang="en-US"/>
                    </a:p>
                  </a:txBody>
                  <a:tcPr/>
                </a:tc>
                <a:tc>
                  <a:txBody>
                    <a:bodyPr/>
                    <a:lstStyle/>
                    <a:p>
                      <a:pPr algn="ctr" fontAlgn="b"/>
                      <a:r>
                        <a:rPr lang="en-US" sz="1100" b="1" i="0" u="none" strike="noStrike">
                          <a:solidFill>
                            <a:srgbClr val="000000"/>
                          </a:solidFill>
                          <a:effectLst/>
                          <a:latin typeface="Calibri" panose="020F0502020204030204" pitchFamily="34" charset="0"/>
                        </a:rPr>
                        <a:t>1,979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25400" cap="flat" cmpd="dbl"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FBFBF"/>
                    </a:solidFill>
                  </a:tcPr>
                </a:tc>
                <a:tc>
                  <a:txBody>
                    <a:bodyPr/>
                    <a:lstStyle/>
                    <a:p>
                      <a:pPr algn="ctr" fontAlgn="b"/>
                      <a:r>
                        <a:rPr lang="en-US" sz="1100" b="1" i="0" u="none" strike="noStrike" dirty="0">
                          <a:solidFill>
                            <a:srgbClr val="000000"/>
                          </a:solidFill>
                          <a:effectLst/>
                          <a:latin typeface="Calibri" panose="020F0502020204030204" pitchFamily="34" charset="0"/>
                        </a:rPr>
                        <a:t>100.0%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25400" cap="flat" cmpd="dbl"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BFBFBF"/>
                    </a:solidFill>
                  </a:tcPr>
                </a:tc>
                <a:extLst>
                  <a:ext uri="{0D108BD9-81ED-4DB2-BD59-A6C34878D82A}">
                    <a16:rowId xmlns:a16="http://schemas.microsoft.com/office/drawing/2014/main" val="1006004794"/>
                  </a:ext>
                </a:extLst>
              </a:tr>
            </a:tbl>
          </a:graphicData>
        </a:graphic>
      </p:graphicFrame>
    </p:spTree>
    <p:extLst>
      <p:ext uri="{BB962C8B-B14F-4D97-AF65-F5344CB8AC3E}">
        <p14:creationId xmlns:p14="http://schemas.microsoft.com/office/powerpoint/2010/main" val="31909082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a:ea typeface="Roboto"/>
                <a:cs typeface="Roboto"/>
                <a:sym typeface="Roboto"/>
              </a:rPr>
              <a:t>2.2 </a:t>
            </a:r>
            <a:r>
              <a:rPr lang="en-US" sz="2400" b="1" dirty="0">
                <a:solidFill>
                  <a:srgbClr val="295269"/>
                </a:solidFill>
                <a:latin typeface="Roboto"/>
                <a:ea typeface="Roboto"/>
                <a:cs typeface="Roboto"/>
                <a:sym typeface="Roboto"/>
              </a:rPr>
              <a:t>What is the user journey?</a:t>
            </a:r>
            <a:endParaRPr sz="2400" b="1" dirty="0">
              <a:solidFill>
                <a:srgbClr val="295269"/>
              </a:solidFill>
              <a:latin typeface="Roboto"/>
              <a:ea typeface="Roboto"/>
              <a:cs typeface="Roboto"/>
              <a:sym typeface="Roboto"/>
            </a:endParaRPr>
          </a:p>
        </p:txBody>
      </p:sp>
      <p:sp>
        <p:nvSpPr>
          <p:cNvPr id="316" name="Shape 316"/>
          <p:cNvSpPr txBox="1"/>
          <p:nvPr/>
        </p:nvSpPr>
        <p:spPr>
          <a:xfrm>
            <a:off x="177975" y="1130225"/>
            <a:ext cx="4720090" cy="1721400"/>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lvl="0" rtl="0">
              <a:lnSpc>
                <a:spcPct val="115000"/>
              </a:lnSpc>
              <a:spcBef>
                <a:spcPts val="0"/>
              </a:spcBef>
              <a:spcAft>
                <a:spcPts val="0"/>
              </a:spcAft>
              <a:buClr>
                <a:schemeClr val="dk1"/>
              </a:buClr>
              <a:buSzPts val="1100"/>
            </a:pPr>
            <a:r>
              <a:rPr lang="en-US" sz="1200" b="1" dirty="0">
                <a:latin typeface="Roboto"/>
                <a:ea typeface="Roboto"/>
                <a:cs typeface="Roboto"/>
                <a:sym typeface="Roboto"/>
              </a:rPr>
              <a:t>2. How many last touches is each campaign responsible for?</a:t>
            </a:r>
          </a:p>
          <a:p>
            <a:pPr marL="171450" lvl="2" indent="-171450">
              <a:lnSpc>
                <a:spcPct val="115000"/>
              </a:lnSpc>
              <a:buClr>
                <a:schemeClr val="dk1"/>
              </a:buClr>
              <a:buSzPts val="1100"/>
              <a:buFont typeface="Arial" panose="020B0604020202020204" pitchFamily="34" charset="0"/>
              <a:buChar char="•"/>
            </a:pPr>
            <a:r>
              <a:rPr lang="en-US" sz="1100" dirty="0">
                <a:latin typeface="Roboto"/>
                <a:ea typeface="Roboto"/>
                <a:cs typeface="Roboto"/>
                <a:sym typeface="Roboto"/>
              </a:rPr>
              <a:t>The weekly newsletter and the retargeting ad made up 45.0% of the last touches.</a:t>
            </a:r>
          </a:p>
          <a:p>
            <a:pPr marL="171450" lvl="2" indent="-171450">
              <a:lnSpc>
                <a:spcPct val="115000"/>
              </a:lnSpc>
              <a:buClr>
                <a:schemeClr val="dk1"/>
              </a:buClr>
              <a:buSzPts val="1100"/>
              <a:buFont typeface="Arial" panose="020B0604020202020204" pitchFamily="34" charset="0"/>
              <a:buChar char="•"/>
            </a:pPr>
            <a:r>
              <a:rPr lang="en-US" sz="1100" dirty="0">
                <a:latin typeface="Roboto"/>
                <a:ea typeface="Roboto"/>
                <a:cs typeface="Roboto"/>
                <a:sym typeface="Roboto"/>
              </a:rPr>
              <a:t>With 45.0% of last touches coming from “reminder” type advertising (weekly emails to retargeting), it shows that this particular type of marketing is valuable as it peaks the consumers enough to revisit the website. </a:t>
            </a:r>
          </a:p>
          <a:p>
            <a:pPr marL="228600" lvl="0" indent="-228600" rtl="0">
              <a:lnSpc>
                <a:spcPct val="115000"/>
              </a:lnSpc>
              <a:spcBef>
                <a:spcPts val="0"/>
              </a:spcBef>
              <a:spcAft>
                <a:spcPts val="0"/>
              </a:spcAft>
              <a:buClr>
                <a:schemeClr val="dk1"/>
              </a:buClr>
              <a:buSzPts val="1100"/>
              <a:buFont typeface="Arial" panose="020B0604020202020204" pitchFamily="34" charset="0"/>
              <a:buChar char="•"/>
            </a:pPr>
            <a:endParaRPr lang="en-US" sz="1200" b="1" dirty="0">
              <a:latin typeface="Roboto"/>
              <a:ea typeface="Roboto"/>
              <a:cs typeface="Roboto"/>
              <a:sym typeface="Roboto"/>
            </a:endParaRPr>
          </a:p>
          <a:p>
            <a:pPr marL="228600" lvl="0" indent="-228600" rtl="0">
              <a:lnSpc>
                <a:spcPct val="115000"/>
              </a:lnSpc>
              <a:spcBef>
                <a:spcPts val="0"/>
              </a:spcBef>
              <a:spcAft>
                <a:spcPts val="0"/>
              </a:spcAft>
              <a:buClr>
                <a:schemeClr val="dk1"/>
              </a:buClr>
              <a:buSzPts val="1100"/>
              <a:buFont typeface="Arial" panose="020B0604020202020204" pitchFamily="34" charset="0"/>
              <a:buChar char="•"/>
            </a:pPr>
            <a:endParaRPr lang="en-US" sz="1200" b="1" dirty="0">
              <a:latin typeface="Roboto"/>
              <a:ea typeface="Roboto"/>
              <a:cs typeface="Roboto"/>
              <a:sym typeface="Roboto"/>
            </a:endParaRPr>
          </a:p>
          <a:p>
            <a:pPr marL="171450" lvl="0" indent="-171450" rtl="0">
              <a:lnSpc>
                <a:spcPct val="115000"/>
              </a:lnSpc>
              <a:spcBef>
                <a:spcPts val="0"/>
              </a:spcBef>
              <a:spcAft>
                <a:spcPts val="0"/>
              </a:spcAft>
              <a:buClr>
                <a:schemeClr val="dk1"/>
              </a:buClr>
              <a:buSzPts val="1100"/>
              <a:buFont typeface="Arial" panose="020B0604020202020204" pitchFamily="34" charset="0"/>
              <a:buChar char="•"/>
            </a:pPr>
            <a:endParaRPr sz="1200" b="1" dirty="0">
              <a:latin typeface="Roboto"/>
              <a:ea typeface="Roboto"/>
              <a:cs typeface="Roboto"/>
              <a:sym typeface="Roboto"/>
            </a:endParaRPr>
          </a:p>
        </p:txBody>
      </p:sp>
      <p:pic>
        <p:nvPicPr>
          <p:cNvPr id="3" name="Picture 2">
            <a:extLst>
              <a:ext uri="{FF2B5EF4-FFF2-40B4-BE49-F238E27FC236}">
                <a16:creationId xmlns:a16="http://schemas.microsoft.com/office/drawing/2014/main" id="{B58E2993-54C8-437B-9796-BD3C626E176C}"/>
              </a:ext>
            </a:extLst>
          </p:cNvPr>
          <p:cNvPicPr>
            <a:picLocks noChangeAspect="1"/>
          </p:cNvPicPr>
          <p:nvPr/>
        </p:nvPicPr>
        <p:blipFill>
          <a:blip r:embed="rId3"/>
          <a:stretch>
            <a:fillRect/>
          </a:stretch>
        </p:blipFill>
        <p:spPr>
          <a:xfrm>
            <a:off x="5443870" y="1119887"/>
            <a:ext cx="3132030" cy="2845021"/>
          </a:xfrm>
          <a:prstGeom prst="rect">
            <a:avLst/>
          </a:prstGeom>
        </p:spPr>
      </p:pic>
      <p:graphicFrame>
        <p:nvGraphicFramePr>
          <p:cNvPr id="7" name="Table 6">
            <a:extLst>
              <a:ext uri="{FF2B5EF4-FFF2-40B4-BE49-F238E27FC236}">
                <a16:creationId xmlns:a16="http://schemas.microsoft.com/office/drawing/2014/main" id="{3ABF1C25-A764-4FD9-A01A-8AE84CBBB0D6}"/>
              </a:ext>
            </a:extLst>
          </p:cNvPr>
          <p:cNvGraphicFramePr>
            <a:graphicFrameLocks noGrp="1"/>
          </p:cNvGraphicFramePr>
          <p:nvPr>
            <p:extLst>
              <p:ext uri="{D42A27DB-BD31-4B8C-83A1-F6EECF244321}">
                <p14:modId xmlns:p14="http://schemas.microsoft.com/office/powerpoint/2010/main" val="1970514271"/>
              </p:ext>
            </p:extLst>
          </p:nvPr>
        </p:nvGraphicFramePr>
        <p:xfrm>
          <a:off x="199066" y="2956000"/>
          <a:ext cx="4698999" cy="2114550"/>
        </p:xfrm>
        <a:graphic>
          <a:graphicData uri="http://schemas.openxmlformats.org/drawingml/2006/table">
            <a:tbl>
              <a:tblPr/>
              <a:tblGrid>
                <a:gridCol w="1179506">
                  <a:extLst>
                    <a:ext uri="{9D8B030D-6E8A-4147-A177-3AD203B41FA5}">
                      <a16:colId xmlns:a16="http://schemas.microsoft.com/office/drawing/2014/main" val="2327360059"/>
                    </a:ext>
                  </a:extLst>
                </a:gridCol>
                <a:gridCol w="2235354">
                  <a:extLst>
                    <a:ext uri="{9D8B030D-6E8A-4147-A177-3AD203B41FA5}">
                      <a16:colId xmlns:a16="http://schemas.microsoft.com/office/drawing/2014/main" val="774563214"/>
                    </a:ext>
                  </a:extLst>
                </a:gridCol>
                <a:gridCol w="675362">
                  <a:extLst>
                    <a:ext uri="{9D8B030D-6E8A-4147-A177-3AD203B41FA5}">
                      <a16:colId xmlns:a16="http://schemas.microsoft.com/office/drawing/2014/main" val="3212722652"/>
                    </a:ext>
                  </a:extLst>
                </a:gridCol>
                <a:gridCol w="608777">
                  <a:extLst>
                    <a:ext uri="{9D8B030D-6E8A-4147-A177-3AD203B41FA5}">
                      <a16:colId xmlns:a16="http://schemas.microsoft.com/office/drawing/2014/main" val="2591538192"/>
                    </a:ext>
                  </a:extLst>
                </a:gridCol>
              </a:tblGrid>
              <a:tr h="190500">
                <a:tc gridSpan="4">
                  <a:txBody>
                    <a:bodyPr/>
                    <a:lstStyle/>
                    <a:p>
                      <a:pPr algn="ctr" fontAlgn="b"/>
                      <a:r>
                        <a:rPr lang="en-US" sz="1100" b="1" i="0" u="none" strike="noStrike">
                          <a:solidFill>
                            <a:srgbClr val="FFFFFF"/>
                          </a:solidFill>
                          <a:effectLst/>
                          <a:latin typeface="Calibri" panose="020F0502020204030204" pitchFamily="34" charset="0"/>
                        </a:rPr>
                        <a:t># of Last Touches per Campaign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295269"/>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454779935"/>
                  </a:ext>
                </a:extLst>
              </a:tr>
              <a:tr h="190500">
                <a:tc>
                  <a:txBody>
                    <a:bodyPr/>
                    <a:lstStyle/>
                    <a:p>
                      <a:pPr algn="ctr" fontAlgn="b"/>
                      <a:r>
                        <a:rPr lang="en-US" sz="1100" b="1" i="0" u="none" strike="noStrike">
                          <a:solidFill>
                            <a:srgbClr val="000000"/>
                          </a:solidFill>
                          <a:effectLst/>
                          <a:latin typeface="Calibri" panose="020F0502020204030204" pitchFamily="34" charset="0"/>
                        </a:rPr>
                        <a:t>Source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1100" b="1" i="0" u="none" strike="noStrike">
                          <a:solidFill>
                            <a:srgbClr val="000000"/>
                          </a:solidFill>
                          <a:effectLst/>
                          <a:latin typeface="Calibri" panose="020F0502020204030204" pitchFamily="34" charset="0"/>
                        </a:rPr>
                        <a:t>Campaign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1100" b="1" i="0" u="none" strike="noStrike">
                          <a:solidFill>
                            <a:srgbClr val="000000"/>
                          </a:solidFill>
                          <a:effectLst/>
                          <a:latin typeface="Calibri" panose="020F0502020204030204" pitchFamily="34" charset="0"/>
                        </a:rPr>
                        <a:t>Last Touch</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1100" b="1" i="0" u="none" strike="noStrike">
                          <a:solidFill>
                            <a:srgbClr val="000000"/>
                          </a:solidFill>
                          <a:effectLst/>
                          <a:latin typeface="Calibri" panose="020F0502020204030204" pitchFamily="34" charset="0"/>
                        </a:rPr>
                        <a: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3068523374"/>
                  </a:ext>
                </a:extLst>
              </a:tr>
              <a:tr h="190500">
                <a:tc>
                  <a:txBody>
                    <a:bodyPr/>
                    <a:lstStyle/>
                    <a:p>
                      <a:pPr algn="ctr" fontAlgn="b"/>
                      <a:r>
                        <a:rPr lang="en-US" sz="1100" b="0" i="0" u="none" strike="noStrike">
                          <a:solidFill>
                            <a:srgbClr val="000000"/>
                          </a:solidFill>
                          <a:effectLst/>
                          <a:latin typeface="Calibri" panose="020F0502020204030204" pitchFamily="34" charset="0"/>
                        </a:rPr>
                        <a:t>Email</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dot"/>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weekly-newsletter</a:t>
                      </a:r>
                    </a:p>
                  </a:txBody>
                  <a:tcPr marL="9525" marR="9525" marT="9525" marB="0" anchor="b">
                    <a:lnL w="6350" cap="flat" cmpd="sng" algn="ctr">
                      <a:solidFill>
                        <a:srgbClr val="000000"/>
                      </a:solidFill>
                      <a:prstDash val="dot"/>
                      <a:round/>
                      <a:headEnd type="none" w="med" len="med"/>
                      <a:tailEnd type="none" w="med" len="med"/>
                    </a:lnL>
                    <a:lnR w="6350" cap="flat" cmpd="sng" algn="ctr">
                      <a:solidFill>
                        <a:srgbClr val="000000"/>
                      </a:solidFill>
                      <a:prstDash val="dot"/>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447</a:t>
                      </a:r>
                    </a:p>
                  </a:txBody>
                  <a:tcPr marL="9525" marR="9525" marT="9525" marB="0" anchor="b">
                    <a:lnL w="6350" cap="flat" cmpd="sng" algn="ctr">
                      <a:solidFill>
                        <a:srgbClr val="000000"/>
                      </a:solidFill>
                      <a:prstDash val="dot"/>
                      <a:round/>
                      <a:headEnd type="none" w="med" len="med"/>
                      <a:tailEnd type="none" w="med" len="med"/>
                    </a:lnL>
                    <a:lnR w="6350" cap="flat" cmpd="sng" algn="ctr">
                      <a:solidFill>
                        <a:srgbClr val="000000"/>
                      </a:solidFill>
                      <a:prstDash val="dot"/>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22.6%</a:t>
                      </a:r>
                    </a:p>
                  </a:txBody>
                  <a:tcPr marL="9525" marR="9525" marT="9525" marB="0" anchor="b">
                    <a:lnL w="6350" cap="flat" cmpd="sng" algn="ctr">
                      <a:solidFill>
                        <a:srgbClr val="000000"/>
                      </a:solidFill>
                      <a:prstDash val="dot"/>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dot"/>
                      <a:round/>
                      <a:headEnd type="none" w="med" len="med"/>
                      <a:tailEnd type="none" w="med" len="med"/>
                    </a:lnB>
                  </a:tcPr>
                </a:tc>
                <a:extLst>
                  <a:ext uri="{0D108BD9-81ED-4DB2-BD59-A6C34878D82A}">
                    <a16:rowId xmlns:a16="http://schemas.microsoft.com/office/drawing/2014/main" val="528116578"/>
                  </a:ext>
                </a:extLst>
              </a:tr>
              <a:tr h="190500">
                <a:tc>
                  <a:txBody>
                    <a:bodyPr/>
                    <a:lstStyle/>
                    <a:p>
                      <a:pPr algn="ctr" fontAlgn="b"/>
                      <a:r>
                        <a:rPr lang="en-US" sz="1100" b="0" i="0" u="none" strike="noStrike">
                          <a:solidFill>
                            <a:srgbClr val="000000"/>
                          </a:solidFill>
                          <a:effectLst/>
                          <a:latin typeface="Calibri" panose="020F0502020204030204" pitchFamily="34" charset="0"/>
                        </a:rPr>
                        <a:t>Facebook</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dot"/>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retargetting-ad</a:t>
                      </a:r>
                    </a:p>
                  </a:txBody>
                  <a:tcPr marL="9525" marR="9525" marT="9525" marB="0" anchor="b">
                    <a:lnL w="6350" cap="flat" cmpd="sng" algn="ctr">
                      <a:solidFill>
                        <a:srgbClr val="000000"/>
                      </a:solidFill>
                      <a:prstDash val="dot"/>
                      <a:round/>
                      <a:headEnd type="none" w="med" len="med"/>
                      <a:tailEnd type="none" w="med" len="med"/>
                    </a:lnL>
                    <a:lnR w="6350" cap="flat" cmpd="sng" algn="ctr">
                      <a:solidFill>
                        <a:srgbClr val="000000"/>
                      </a:solidFill>
                      <a:prstDash val="dot"/>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443</a:t>
                      </a:r>
                    </a:p>
                  </a:txBody>
                  <a:tcPr marL="9525" marR="9525" marT="9525" marB="0" anchor="b">
                    <a:lnL w="6350" cap="flat" cmpd="sng" algn="ctr">
                      <a:solidFill>
                        <a:srgbClr val="000000"/>
                      </a:solidFill>
                      <a:prstDash val="dot"/>
                      <a:round/>
                      <a:headEnd type="none" w="med" len="med"/>
                      <a:tailEnd type="none" w="med" len="med"/>
                    </a:lnL>
                    <a:lnR w="6350" cap="flat" cmpd="sng" algn="ctr">
                      <a:solidFill>
                        <a:srgbClr val="000000"/>
                      </a:solidFill>
                      <a:prstDash val="dot"/>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22.4%</a:t>
                      </a:r>
                    </a:p>
                  </a:txBody>
                  <a:tcPr marL="9525" marR="9525" marT="9525" marB="0" anchor="b">
                    <a:lnL w="6350" cap="flat" cmpd="sng" algn="ctr">
                      <a:solidFill>
                        <a:srgbClr val="000000"/>
                      </a:solidFill>
                      <a:prstDash val="dot"/>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extLst>
                  <a:ext uri="{0D108BD9-81ED-4DB2-BD59-A6C34878D82A}">
                    <a16:rowId xmlns:a16="http://schemas.microsoft.com/office/drawing/2014/main" val="1307592162"/>
                  </a:ext>
                </a:extLst>
              </a:tr>
              <a:tr h="190500">
                <a:tc>
                  <a:txBody>
                    <a:bodyPr/>
                    <a:lstStyle/>
                    <a:p>
                      <a:pPr algn="ctr" fontAlgn="b"/>
                      <a:r>
                        <a:rPr lang="en-US" sz="1100" b="0" i="0" u="none" strike="noStrike">
                          <a:solidFill>
                            <a:srgbClr val="000000"/>
                          </a:solidFill>
                          <a:effectLst/>
                          <a:latin typeface="Calibri" panose="020F0502020204030204" pitchFamily="34" charset="0"/>
                        </a:rPr>
                        <a:t>Email</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dot"/>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retargetting-campaign</a:t>
                      </a:r>
                    </a:p>
                  </a:txBody>
                  <a:tcPr marL="9525" marR="9525" marT="9525" marB="0" anchor="b">
                    <a:lnL w="6350" cap="flat" cmpd="sng" algn="ctr">
                      <a:solidFill>
                        <a:srgbClr val="000000"/>
                      </a:solidFill>
                      <a:prstDash val="dot"/>
                      <a:round/>
                      <a:headEnd type="none" w="med" len="med"/>
                      <a:tailEnd type="none" w="med" len="med"/>
                    </a:lnL>
                    <a:lnR w="6350" cap="flat" cmpd="sng" algn="ctr">
                      <a:solidFill>
                        <a:srgbClr val="000000"/>
                      </a:solidFill>
                      <a:prstDash val="dot"/>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245</a:t>
                      </a:r>
                    </a:p>
                  </a:txBody>
                  <a:tcPr marL="9525" marR="9525" marT="9525" marB="0" anchor="b">
                    <a:lnL w="6350" cap="flat" cmpd="sng" algn="ctr">
                      <a:solidFill>
                        <a:srgbClr val="000000"/>
                      </a:solidFill>
                      <a:prstDash val="dot"/>
                      <a:round/>
                      <a:headEnd type="none" w="med" len="med"/>
                      <a:tailEnd type="none" w="med" len="med"/>
                    </a:lnL>
                    <a:lnR w="6350" cap="flat" cmpd="sng" algn="ctr">
                      <a:solidFill>
                        <a:srgbClr val="000000"/>
                      </a:solidFill>
                      <a:prstDash val="dot"/>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12.4%</a:t>
                      </a:r>
                    </a:p>
                  </a:txBody>
                  <a:tcPr marL="9525" marR="9525" marT="9525" marB="0" anchor="b">
                    <a:lnL w="6350" cap="flat" cmpd="sng" algn="ctr">
                      <a:solidFill>
                        <a:srgbClr val="000000"/>
                      </a:solidFill>
                      <a:prstDash val="dot"/>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extLst>
                  <a:ext uri="{0D108BD9-81ED-4DB2-BD59-A6C34878D82A}">
                    <a16:rowId xmlns:a16="http://schemas.microsoft.com/office/drawing/2014/main" val="980540637"/>
                  </a:ext>
                </a:extLst>
              </a:tr>
              <a:tr h="190500">
                <a:tc>
                  <a:txBody>
                    <a:bodyPr/>
                    <a:lstStyle/>
                    <a:p>
                      <a:pPr algn="ctr" fontAlgn="b"/>
                      <a:r>
                        <a:rPr lang="en-US" sz="1100" b="0" i="0" u="none" strike="noStrike">
                          <a:solidFill>
                            <a:srgbClr val="000000"/>
                          </a:solidFill>
                          <a:effectLst/>
                          <a:latin typeface="Calibri" panose="020F0502020204030204" pitchFamily="34" charset="0"/>
                        </a:rPr>
                        <a:t>Nytimes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dot"/>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getting-to-know-cool-tshirts</a:t>
                      </a:r>
                    </a:p>
                  </a:txBody>
                  <a:tcPr marL="9525" marR="9525" marT="9525" marB="0" anchor="b">
                    <a:lnL w="6350" cap="flat" cmpd="sng" algn="ctr">
                      <a:solidFill>
                        <a:srgbClr val="000000"/>
                      </a:solidFill>
                      <a:prstDash val="dot"/>
                      <a:round/>
                      <a:headEnd type="none" w="med" len="med"/>
                      <a:tailEnd type="none" w="med" len="med"/>
                    </a:lnL>
                    <a:lnR w="6350" cap="flat" cmpd="sng" algn="ctr">
                      <a:solidFill>
                        <a:srgbClr val="000000"/>
                      </a:solidFill>
                      <a:prstDash val="dot"/>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232</a:t>
                      </a:r>
                    </a:p>
                  </a:txBody>
                  <a:tcPr marL="9525" marR="9525" marT="9525" marB="0" anchor="b">
                    <a:lnL w="6350" cap="flat" cmpd="sng" algn="ctr">
                      <a:solidFill>
                        <a:srgbClr val="000000"/>
                      </a:solidFill>
                      <a:prstDash val="dot"/>
                      <a:round/>
                      <a:headEnd type="none" w="med" len="med"/>
                      <a:tailEnd type="none" w="med" len="med"/>
                    </a:lnL>
                    <a:lnR w="6350" cap="flat" cmpd="sng" algn="ctr">
                      <a:solidFill>
                        <a:srgbClr val="000000"/>
                      </a:solidFill>
                      <a:prstDash val="dot"/>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11.7%</a:t>
                      </a:r>
                    </a:p>
                  </a:txBody>
                  <a:tcPr marL="9525" marR="9525" marT="9525" marB="0" anchor="b">
                    <a:lnL w="6350" cap="flat" cmpd="sng" algn="ctr">
                      <a:solidFill>
                        <a:srgbClr val="000000"/>
                      </a:solidFill>
                      <a:prstDash val="dot"/>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extLst>
                  <a:ext uri="{0D108BD9-81ED-4DB2-BD59-A6C34878D82A}">
                    <a16:rowId xmlns:a16="http://schemas.microsoft.com/office/drawing/2014/main" val="2323855847"/>
                  </a:ext>
                </a:extLst>
              </a:tr>
              <a:tr h="190500">
                <a:tc>
                  <a:txBody>
                    <a:bodyPr/>
                    <a:lstStyle/>
                    <a:p>
                      <a:pPr algn="ctr" fontAlgn="b"/>
                      <a:r>
                        <a:rPr lang="en-US" sz="1100" b="0" i="0" u="none" strike="noStrike">
                          <a:solidFill>
                            <a:srgbClr val="000000"/>
                          </a:solidFill>
                          <a:effectLst/>
                          <a:latin typeface="Calibri" panose="020F0502020204030204" pitchFamily="34" charset="0"/>
                        </a:rPr>
                        <a:t>Buzzfeed</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dot"/>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ten-crazy-cool-tshirts-facts</a:t>
                      </a:r>
                    </a:p>
                  </a:txBody>
                  <a:tcPr marL="9525" marR="9525" marT="9525" marB="0" anchor="b">
                    <a:lnL w="6350" cap="flat" cmpd="sng" algn="ctr">
                      <a:solidFill>
                        <a:srgbClr val="000000"/>
                      </a:solidFill>
                      <a:prstDash val="dot"/>
                      <a:round/>
                      <a:headEnd type="none" w="med" len="med"/>
                      <a:tailEnd type="none" w="med" len="med"/>
                    </a:lnL>
                    <a:lnR w="6350" cap="flat" cmpd="sng" algn="ctr">
                      <a:solidFill>
                        <a:srgbClr val="000000"/>
                      </a:solidFill>
                      <a:prstDash val="dot"/>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190</a:t>
                      </a:r>
                    </a:p>
                  </a:txBody>
                  <a:tcPr marL="9525" marR="9525" marT="9525" marB="0" anchor="b">
                    <a:lnL w="6350" cap="flat" cmpd="sng" algn="ctr">
                      <a:solidFill>
                        <a:srgbClr val="000000"/>
                      </a:solidFill>
                      <a:prstDash val="dot"/>
                      <a:round/>
                      <a:headEnd type="none" w="med" len="med"/>
                      <a:tailEnd type="none" w="med" len="med"/>
                    </a:lnL>
                    <a:lnR w="6350" cap="flat" cmpd="sng" algn="ctr">
                      <a:solidFill>
                        <a:srgbClr val="000000"/>
                      </a:solidFill>
                      <a:prstDash val="dot"/>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9.6%</a:t>
                      </a:r>
                    </a:p>
                  </a:txBody>
                  <a:tcPr marL="9525" marR="9525" marT="9525" marB="0" anchor="b">
                    <a:lnL w="6350" cap="flat" cmpd="sng" algn="ctr">
                      <a:solidFill>
                        <a:srgbClr val="000000"/>
                      </a:solidFill>
                      <a:prstDash val="dot"/>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extLst>
                  <a:ext uri="{0D108BD9-81ED-4DB2-BD59-A6C34878D82A}">
                    <a16:rowId xmlns:a16="http://schemas.microsoft.com/office/drawing/2014/main" val="917025937"/>
                  </a:ext>
                </a:extLst>
              </a:tr>
              <a:tr h="190500">
                <a:tc>
                  <a:txBody>
                    <a:bodyPr/>
                    <a:lstStyle/>
                    <a:p>
                      <a:pPr algn="ctr" fontAlgn="b"/>
                      <a:r>
                        <a:rPr lang="en-US" sz="1100" b="0" i="0" u="none" strike="noStrike">
                          <a:solidFill>
                            <a:srgbClr val="000000"/>
                          </a:solidFill>
                          <a:effectLst/>
                          <a:latin typeface="Calibri" panose="020F0502020204030204" pitchFamily="34" charset="0"/>
                        </a:rPr>
                        <a:t>Medium</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dot"/>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interview-with-cool-tshirts-founder</a:t>
                      </a:r>
                    </a:p>
                  </a:txBody>
                  <a:tcPr marL="9525" marR="9525" marT="9525" marB="0" anchor="b">
                    <a:lnL w="6350" cap="flat" cmpd="sng" algn="ctr">
                      <a:solidFill>
                        <a:srgbClr val="000000"/>
                      </a:solidFill>
                      <a:prstDash val="dot"/>
                      <a:round/>
                      <a:headEnd type="none" w="med" len="med"/>
                      <a:tailEnd type="none" w="med" len="med"/>
                    </a:lnL>
                    <a:lnR w="6350" cap="flat" cmpd="sng" algn="ctr">
                      <a:solidFill>
                        <a:srgbClr val="000000"/>
                      </a:solidFill>
                      <a:prstDash val="dot"/>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184</a:t>
                      </a:r>
                    </a:p>
                  </a:txBody>
                  <a:tcPr marL="9525" marR="9525" marT="9525" marB="0" anchor="b">
                    <a:lnL w="6350" cap="flat" cmpd="sng" algn="ctr">
                      <a:solidFill>
                        <a:srgbClr val="000000"/>
                      </a:solidFill>
                      <a:prstDash val="dot"/>
                      <a:round/>
                      <a:headEnd type="none" w="med" len="med"/>
                      <a:tailEnd type="none" w="med" len="med"/>
                    </a:lnL>
                    <a:lnR w="6350" cap="flat" cmpd="sng" algn="ctr">
                      <a:solidFill>
                        <a:srgbClr val="000000"/>
                      </a:solidFill>
                      <a:prstDash val="dot"/>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9.3%</a:t>
                      </a:r>
                    </a:p>
                  </a:txBody>
                  <a:tcPr marL="9525" marR="9525" marT="9525" marB="0" anchor="b">
                    <a:lnL w="6350" cap="flat" cmpd="sng" algn="ctr">
                      <a:solidFill>
                        <a:srgbClr val="000000"/>
                      </a:solidFill>
                      <a:prstDash val="dot"/>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extLst>
                  <a:ext uri="{0D108BD9-81ED-4DB2-BD59-A6C34878D82A}">
                    <a16:rowId xmlns:a16="http://schemas.microsoft.com/office/drawing/2014/main" val="1855158238"/>
                  </a:ext>
                </a:extLst>
              </a:tr>
              <a:tr h="190500">
                <a:tc>
                  <a:txBody>
                    <a:bodyPr/>
                    <a:lstStyle/>
                    <a:p>
                      <a:pPr algn="ctr" fontAlgn="b"/>
                      <a:r>
                        <a:rPr lang="en-US" sz="1100" b="0" i="0" u="none" strike="noStrike">
                          <a:solidFill>
                            <a:srgbClr val="000000"/>
                          </a:solidFill>
                          <a:effectLst/>
                          <a:latin typeface="Calibri" panose="020F0502020204030204" pitchFamily="34" charset="0"/>
                        </a:rPr>
                        <a:t>Google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dot"/>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paid-search</a:t>
                      </a:r>
                    </a:p>
                  </a:txBody>
                  <a:tcPr marL="9525" marR="9525" marT="9525" marB="0" anchor="b">
                    <a:lnL w="6350" cap="flat" cmpd="sng" algn="ctr">
                      <a:solidFill>
                        <a:srgbClr val="000000"/>
                      </a:solidFill>
                      <a:prstDash val="dot"/>
                      <a:round/>
                      <a:headEnd type="none" w="med" len="med"/>
                      <a:tailEnd type="none" w="med" len="med"/>
                    </a:lnL>
                    <a:lnR w="6350" cap="flat" cmpd="sng" algn="ctr">
                      <a:solidFill>
                        <a:srgbClr val="000000"/>
                      </a:solidFill>
                      <a:prstDash val="dot"/>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178</a:t>
                      </a:r>
                    </a:p>
                  </a:txBody>
                  <a:tcPr marL="9525" marR="9525" marT="9525" marB="0" anchor="b">
                    <a:lnL w="6350" cap="flat" cmpd="sng" algn="ctr">
                      <a:solidFill>
                        <a:srgbClr val="000000"/>
                      </a:solidFill>
                      <a:prstDash val="dot"/>
                      <a:round/>
                      <a:headEnd type="none" w="med" len="med"/>
                      <a:tailEnd type="none" w="med" len="med"/>
                    </a:lnL>
                    <a:lnR w="6350" cap="flat" cmpd="sng" algn="ctr">
                      <a:solidFill>
                        <a:srgbClr val="000000"/>
                      </a:solidFill>
                      <a:prstDash val="dot"/>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9.0%</a:t>
                      </a:r>
                    </a:p>
                  </a:txBody>
                  <a:tcPr marL="9525" marR="9525" marT="9525" marB="0" anchor="b">
                    <a:lnL w="6350" cap="flat" cmpd="sng" algn="ctr">
                      <a:solidFill>
                        <a:srgbClr val="000000"/>
                      </a:solidFill>
                      <a:prstDash val="dot"/>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extLst>
                  <a:ext uri="{0D108BD9-81ED-4DB2-BD59-A6C34878D82A}">
                    <a16:rowId xmlns:a16="http://schemas.microsoft.com/office/drawing/2014/main" val="4154935970"/>
                  </a:ext>
                </a:extLst>
              </a:tr>
              <a:tr h="200025">
                <a:tc>
                  <a:txBody>
                    <a:bodyPr/>
                    <a:lstStyle/>
                    <a:p>
                      <a:pPr algn="ctr" fontAlgn="b"/>
                      <a:r>
                        <a:rPr lang="en-US" sz="1100" b="0" i="0" u="none" strike="noStrike">
                          <a:solidFill>
                            <a:srgbClr val="000000"/>
                          </a:solidFill>
                          <a:effectLst/>
                          <a:latin typeface="Calibri" panose="020F0502020204030204" pitchFamily="34" charset="0"/>
                        </a:rPr>
                        <a:t>Google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dot"/>
                      <a:round/>
                      <a:headEnd type="none" w="med" len="med"/>
                      <a:tailEnd type="none" w="med" len="med"/>
                    </a:lnR>
                    <a:lnT w="6350" cap="flat" cmpd="sng" algn="ctr">
                      <a:solidFill>
                        <a:srgbClr val="000000"/>
                      </a:solidFill>
                      <a:prstDash val="dot"/>
                      <a:round/>
                      <a:headEnd type="none" w="med" len="med"/>
                      <a:tailEnd type="none" w="med" len="med"/>
                    </a:lnT>
                    <a:lnB w="25400" cap="flat" cmpd="dbl"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cool-tshirts-search</a:t>
                      </a:r>
                    </a:p>
                  </a:txBody>
                  <a:tcPr marL="9525" marR="9525" marT="9525" marB="0" anchor="b">
                    <a:lnL w="6350" cap="flat" cmpd="sng" algn="ctr">
                      <a:solidFill>
                        <a:srgbClr val="000000"/>
                      </a:solidFill>
                      <a:prstDash val="dot"/>
                      <a:round/>
                      <a:headEnd type="none" w="med" len="med"/>
                      <a:tailEnd type="none" w="med" len="med"/>
                    </a:lnL>
                    <a:lnR w="6350" cap="flat" cmpd="sng" algn="ctr">
                      <a:solidFill>
                        <a:srgbClr val="000000"/>
                      </a:solidFill>
                      <a:prstDash val="dot"/>
                      <a:round/>
                      <a:headEnd type="none" w="med" len="med"/>
                      <a:tailEnd type="none" w="med" len="med"/>
                    </a:lnR>
                    <a:lnT w="6350" cap="flat" cmpd="sng" algn="ctr">
                      <a:solidFill>
                        <a:srgbClr val="000000"/>
                      </a:solidFill>
                      <a:prstDash val="dot"/>
                      <a:round/>
                      <a:headEnd type="none" w="med" len="med"/>
                      <a:tailEnd type="none" w="med" len="med"/>
                    </a:lnT>
                    <a:lnB w="25400" cap="flat" cmpd="dbl"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60</a:t>
                      </a:r>
                    </a:p>
                  </a:txBody>
                  <a:tcPr marL="9525" marR="9525" marT="9525" marB="0" anchor="b">
                    <a:lnL w="6350" cap="flat" cmpd="sng" algn="ctr">
                      <a:solidFill>
                        <a:srgbClr val="000000"/>
                      </a:solidFill>
                      <a:prstDash val="dot"/>
                      <a:round/>
                      <a:headEnd type="none" w="med" len="med"/>
                      <a:tailEnd type="none" w="med" len="med"/>
                    </a:lnL>
                    <a:lnR w="6350" cap="flat" cmpd="sng" algn="ctr">
                      <a:solidFill>
                        <a:srgbClr val="000000"/>
                      </a:solidFill>
                      <a:prstDash val="dot"/>
                      <a:round/>
                      <a:headEnd type="none" w="med" len="med"/>
                      <a:tailEnd type="none" w="med" len="med"/>
                    </a:lnR>
                    <a:lnT w="6350" cap="flat" cmpd="sng" algn="ctr">
                      <a:solidFill>
                        <a:srgbClr val="000000"/>
                      </a:solidFill>
                      <a:prstDash val="dot"/>
                      <a:round/>
                      <a:headEnd type="none" w="med" len="med"/>
                      <a:tailEnd type="none" w="med" len="med"/>
                    </a:lnT>
                    <a:lnB w="25400" cap="flat" cmpd="dbl"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3.0%</a:t>
                      </a:r>
                    </a:p>
                  </a:txBody>
                  <a:tcPr marL="9525" marR="9525" marT="9525" marB="0" anchor="b">
                    <a:lnL w="6350" cap="flat" cmpd="sng" algn="ctr">
                      <a:solidFill>
                        <a:srgbClr val="000000"/>
                      </a:solidFill>
                      <a:prstDash val="dot"/>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25400" cap="flat" cmpd="dbl" algn="ctr">
                      <a:solidFill>
                        <a:srgbClr val="000000"/>
                      </a:solidFill>
                      <a:prstDash val="solid"/>
                      <a:round/>
                      <a:headEnd type="none" w="med" len="med"/>
                      <a:tailEnd type="none" w="med" len="med"/>
                    </a:lnB>
                  </a:tcPr>
                </a:tc>
                <a:extLst>
                  <a:ext uri="{0D108BD9-81ED-4DB2-BD59-A6C34878D82A}">
                    <a16:rowId xmlns:a16="http://schemas.microsoft.com/office/drawing/2014/main" val="2390522851"/>
                  </a:ext>
                </a:extLst>
              </a:tr>
              <a:tr h="200025">
                <a:tc gridSpan="2">
                  <a:txBody>
                    <a:bodyPr/>
                    <a:lstStyle/>
                    <a:p>
                      <a:pPr algn="ctr" fontAlgn="b"/>
                      <a:r>
                        <a:rPr lang="en-US" sz="1100" b="1" i="0" u="none" strike="noStrike">
                          <a:solidFill>
                            <a:srgbClr val="000000"/>
                          </a:solidFill>
                          <a:effectLst/>
                          <a:latin typeface="Calibri" panose="020F0502020204030204" pitchFamily="34" charset="0"/>
                        </a:rPr>
                        <a:t>Total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dot"/>
                      <a:round/>
                      <a:headEnd type="none" w="med" len="med"/>
                      <a:tailEnd type="none" w="med" len="med"/>
                    </a:lnR>
                    <a:lnT w="25400" cap="flat" cmpd="dbl"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6A6A6"/>
                    </a:solidFill>
                  </a:tcPr>
                </a:tc>
                <a:tc hMerge="1">
                  <a:txBody>
                    <a:bodyPr/>
                    <a:lstStyle/>
                    <a:p>
                      <a:endParaRPr lang="en-US"/>
                    </a:p>
                  </a:txBody>
                  <a:tcPr/>
                </a:tc>
                <a:tc>
                  <a:txBody>
                    <a:bodyPr/>
                    <a:lstStyle/>
                    <a:p>
                      <a:pPr algn="ctr" fontAlgn="b"/>
                      <a:r>
                        <a:rPr lang="en-US" sz="1100" b="1" i="0" u="none" strike="noStrike">
                          <a:solidFill>
                            <a:srgbClr val="000000"/>
                          </a:solidFill>
                          <a:effectLst/>
                          <a:latin typeface="Calibri" panose="020F0502020204030204" pitchFamily="34" charset="0"/>
                        </a:rPr>
                        <a:t>1,979</a:t>
                      </a:r>
                    </a:p>
                  </a:txBody>
                  <a:tcPr marL="9525" marR="9525" marT="9525" marB="0" anchor="b">
                    <a:lnL w="6350" cap="flat" cmpd="sng" algn="ctr">
                      <a:solidFill>
                        <a:srgbClr val="000000"/>
                      </a:solidFill>
                      <a:prstDash val="dot"/>
                      <a:round/>
                      <a:headEnd type="none" w="med" len="med"/>
                      <a:tailEnd type="none" w="med" len="med"/>
                    </a:lnL>
                    <a:lnR w="6350" cap="flat" cmpd="sng" algn="ctr">
                      <a:solidFill>
                        <a:srgbClr val="000000"/>
                      </a:solidFill>
                      <a:prstDash val="dot"/>
                      <a:round/>
                      <a:headEnd type="none" w="med" len="med"/>
                      <a:tailEnd type="none" w="med" len="med"/>
                    </a:lnR>
                    <a:lnT w="25400" cap="flat" cmpd="dbl"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6A6A6"/>
                    </a:solidFill>
                  </a:tcPr>
                </a:tc>
                <a:tc>
                  <a:txBody>
                    <a:bodyPr/>
                    <a:lstStyle/>
                    <a:p>
                      <a:pPr algn="ctr" fontAlgn="b"/>
                      <a:r>
                        <a:rPr lang="en-US" sz="1100" b="1" i="0" u="none" strike="noStrike" dirty="0">
                          <a:solidFill>
                            <a:srgbClr val="000000"/>
                          </a:solidFill>
                          <a:effectLst/>
                          <a:latin typeface="Calibri" panose="020F0502020204030204" pitchFamily="34" charset="0"/>
                        </a:rPr>
                        <a:t>100.0%</a:t>
                      </a:r>
                    </a:p>
                  </a:txBody>
                  <a:tcPr marL="9525" marR="9525" marT="9525" marB="0" anchor="b">
                    <a:lnL w="6350" cap="flat" cmpd="sng" algn="ctr">
                      <a:solidFill>
                        <a:srgbClr val="000000"/>
                      </a:solidFill>
                      <a:prstDash val="dot"/>
                      <a:round/>
                      <a:headEnd type="none" w="med" len="med"/>
                      <a:tailEnd type="none" w="med" len="med"/>
                    </a:lnL>
                    <a:lnR w="6350" cap="flat" cmpd="sng" algn="ctr">
                      <a:solidFill>
                        <a:srgbClr val="000000"/>
                      </a:solidFill>
                      <a:prstDash val="solid"/>
                      <a:round/>
                      <a:headEnd type="none" w="med" len="med"/>
                      <a:tailEnd type="none" w="med" len="med"/>
                    </a:lnR>
                    <a:lnT w="25400" cap="flat" cmpd="dbl"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6A6A6"/>
                    </a:solidFill>
                  </a:tcPr>
                </a:tc>
                <a:extLst>
                  <a:ext uri="{0D108BD9-81ED-4DB2-BD59-A6C34878D82A}">
                    <a16:rowId xmlns:a16="http://schemas.microsoft.com/office/drawing/2014/main" val="1526358755"/>
                  </a:ext>
                </a:extLst>
              </a:tr>
            </a:tbl>
          </a:graphicData>
        </a:graphic>
      </p:graphicFrame>
    </p:spTree>
    <p:extLst>
      <p:ext uri="{BB962C8B-B14F-4D97-AF65-F5344CB8AC3E}">
        <p14:creationId xmlns:p14="http://schemas.microsoft.com/office/powerpoint/2010/main" val="38050132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a:ea typeface="Roboto"/>
                <a:cs typeface="Roboto"/>
                <a:sym typeface="Roboto"/>
              </a:rPr>
              <a:t>2.3 </a:t>
            </a:r>
            <a:r>
              <a:rPr lang="en-US" sz="2400" b="1" dirty="0">
                <a:solidFill>
                  <a:srgbClr val="295269"/>
                </a:solidFill>
                <a:latin typeface="Roboto"/>
                <a:ea typeface="Roboto"/>
                <a:cs typeface="Roboto"/>
                <a:sym typeface="Roboto"/>
              </a:rPr>
              <a:t>What is the user journey?</a:t>
            </a:r>
            <a:endParaRPr sz="2400" b="1" dirty="0">
              <a:solidFill>
                <a:srgbClr val="295269"/>
              </a:solidFill>
              <a:latin typeface="Roboto"/>
              <a:ea typeface="Roboto"/>
              <a:cs typeface="Roboto"/>
              <a:sym typeface="Roboto"/>
            </a:endParaRPr>
          </a:p>
        </p:txBody>
      </p:sp>
      <p:sp>
        <p:nvSpPr>
          <p:cNvPr id="316" name="Shape 316"/>
          <p:cNvSpPr txBox="1"/>
          <p:nvPr/>
        </p:nvSpPr>
        <p:spPr>
          <a:xfrm>
            <a:off x="250585" y="1056166"/>
            <a:ext cx="4820546" cy="1515584"/>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lvl="0" rtl="0">
              <a:lnSpc>
                <a:spcPct val="115000"/>
              </a:lnSpc>
              <a:spcBef>
                <a:spcPts val="0"/>
              </a:spcBef>
              <a:spcAft>
                <a:spcPts val="0"/>
              </a:spcAft>
              <a:buClr>
                <a:schemeClr val="dk1"/>
              </a:buClr>
              <a:buSzPts val="1100"/>
            </a:pPr>
            <a:r>
              <a:rPr lang="en-US" sz="1200" b="1" dirty="0">
                <a:latin typeface="Roboto"/>
                <a:ea typeface="Roboto"/>
                <a:cs typeface="Roboto"/>
                <a:sym typeface="Roboto"/>
              </a:rPr>
              <a:t>3. How many visitors made a purchase?</a:t>
            </a:r>
          </a:p>
          <a:p>
            <a:pPr marL="228600" lvl="0" indent="-228600" rtl="0">
              <a:lnSpc>
                <a:spcPct val="115000"/>
              </a:lnSpc>
              <a:spcBef>
                <a:spcPts val="0"/>
              </a:spcBef>
              <a:spcAft>
                <a:spcPts val="0"/>
              </a:spcAft>
              <a:buClr>
                <a:schemeClr val="dk1"/>
              </a:buClr>
              <a:buSzPts val="1100"/>
              <a:buFont typeface="Arial" panose="020B0604020202020204" pitchFamily="34" charset="0"/>
              <a:buChar char="•"/>
            </a:pPr>
            <a:r>
              <a:rPr lang="en-US" sz="1100" dirty="0">
                <a:latin typeface="Roboto"/>
                <a:ea typeface="Roboto"/>
                <a:cs typeface="Roboto"/>
                <a:sym typeface="Roboto"/>
              </a:rPr>
              <a:t>Three hundred and sixty-one users made a purchase, but only 18.2% of the overall users that visited the website made a purchase.</a:t>
            </a:r>
          </a:p>
          <a:p>
            <a:pPr marL="228600" lvl="0" indent="-228600" rtl="0">
              <a:lnSpc>
                <a:spcPct val="115000"/>
              </a:lnSpc>
              <a:spcBef>
                <a:spcPts val="0"/>
              </a:spcBef>
              <a:spcAft>
                <a:spcPts val="0"/>
              </a:spcAft>
              <a:buClr>
                <a:schemeClr val="dk1"/>
              </a:buClr>
              <a:buSzPts val="1100"/>
              <a:buFont typeface="Arial" panose="020B0604020202020204" pitchFamily="34" charset="0"/>
              <a:buChar char="•"/>
            </a:pPr>
            <a:r>
              <a:rPr lang="en-US" sz="1100" dirty="0">
                <a:latin typeface="Roboto"/>
                <a:ea typeface="Roboto"/>
                <a:cs typeface="Roboto"/>
                <a:sym typeface="Roboto"/>
              </a:rPr>
              <a:t>Similar to the last touch chart, over 60% of the visits who made purchases came through the weekly newsletter (email) and the retargeting ad. </a:t>
            </a:r>
          </a:p>
          <a:p>
            <a:pPr marL="228600" lvl="0" indent="-228600" rtl="0">
              <a:lnSpc>
                <a:spcPct val="115000"/>
              </a:lnSpc>
              <a:spcBef>
                <a:spcPts val="0"/>
              </a:spcBef>
              <a:spcAft>
                <a:spcPts val="0"/>
              </a:spcAft>
              <a:buClr>
                <a:schemeClr val="dk1"/>
              </a:buClr>
              <a:buSzPts val="1100"/>
              <a:buFont typeface="Arial" panose="020B0604020202020204" pitchFamily="34" charset="0"/>
              <a:buChar char="•"/>
            </a:pPr>
            <a:endParaRPr lang="en-US" sz="1200" dirty="0">
              <a:latin typeface="Roboto"/>
              <a:ea typeface="Roboto"/>
              <a:cs typeface="Roboto"/>
              <a:sym typeface="Roboto"/>
            </a:endParaRPr>
          </a:p>
          <a:p>
            <a:pPr marL="171450" lvl="0" indent="-171450" rtl="0">
              <a:lnSpc>
                <a:spcPct val="115000"/>
              </a:lnSpc>
              <a:spcBef>
                <a:spcPts val="0"/>
              </a:spcBef>
              <a:spcAft>
                <a:spcPts val="0"/>
              </a:spcAft>
              <a:buClr>
                <a:schemeClr val="dk1"/>
              </a:buClr>
              <a:buSzPts val="1100"/>
              <a:buFont typeface="Arial" panose="020B0604020202020204" pitchFamily="34" charset="0"/>
              <a:buChar char="•"/>
            </a:pPr>
            <a:endParaRPr lang="en-US" sz="1200" dirty="0">
              <a:latin typeface="Roboto"/>
              <a:ea typeface="Roboto"/>
              <a:cs typeface="Roboto"/>
              <a:sym typeface="Roboto"/>
            </a:endParaRPr>
          </a:p>
          <a:p>
            <a:pPr lvl="0" rtl="0">
              <a:lnSpc>
                <a:spcPct val="115000"/>
              </a:lnSpc>
              <a:spcBef>
                <a:spcPts val="0"/>
              </a:spcBef>
              <a:spcAft>
                <a:spcPts val="0"/>
              </a:spcAft>
              <a:buClr>
                <a:schemeClr val="dk1"/>
              </a:buClr>
              <a:buSzPts val="1100"/>
            </a:pPr>
            <a:endParaRPr lang="en-US" sz="1200" dirty="0">
              <a:latin typeface="Roboto"/>
              <a:ea typeface="Roboto"/>
              <a:cs typeface="Roboto"/>
              <a:sym typeface="Roboto"/>
            </a:endParaRPr>
          </a:p>
          <a:p>
            <a:pPr lvl="0" rtl="0">
              <a:lnSpc>
                <a:spcPct val="115000"/>
              </a:lnSpc>
              <a:spcBef>
                <a:spcPts val="0"/>
              </a:spcBef>
              <a:spcAft>
                <a:spcPts val="0"/>
              </a:spcAft>
              <a:buClr>
                <a:schemeClr val="dk1"/>
              </a:buClr>
              <a:buSzPts val="1100"/>
            </a:pPr>
            <a:endParaRPr lang="en-US" sz="1200" dirty="0">
              <a:latin typeface="Roboto"/>
              <a:ea typeface="Roboto"/>
              <a:cs typeface="Roboto"/>
              <a:sym typeface="Roboto"/>
            </a:endParaRPr>
          </a:p>
          <a:p>
            <a:pPr marL="228600" lvl="0" indent="-228600" rtl="0">
              <a:lnSpc>
                <a:spcPct val="115000"/>
              </a:lnSpc>
              <a:spcBef>
                <a:spcPts val="0"/>
              </a:spcBef>
              <a:spcAft>
                <a:spcPts val="0"/>
              </a:spcAft>
              <a:buClr>
                <a:schemeClr val="dk1"/>
              </a:buClr>
              <a:buSzPts val="1100"/>
              <a:buFont typeface="Arial" panose="020B0604020202020204" pitchFamily="34" charset="0"/>
              <a:buChar char="•"/>
            </a:pPr>
            <a:endParaRPr lang="en-US" sz="1200" b="1" dirty="0">
              <a:latin typeface="Roboto"/>
              <a:ea typeface="Roboto"/>
              <a:cs typeface="Roboto"/>
              <a:sym typeface="Roboto"/>
            </a:endParaRPr>
          </a:p>
          <a:p>
            <a:pPr marL="171450" lvl="0" indent="-171450" rtl="0">
              <a:lnSpc>
                <a:spcPct val="115000"/>
              </a:lnSpc>
              <a:spcBef>
                <a:spcPts val="0"/>
              </a:spcBef>
              <a:spcAft>
                <a:spcPts val="0"/>
              </a:spcAft>
              <a:buClr>
                <a:schemeClr val="dk1"/>
              </a:buClr>
              <a:buSzPts val="1100"/>
              <a:buFont typeface="Arial" panose="020B0604020202020204" pitchFamily="34" charset="0"/>
              <a:buChar char="•"/>
            </a:pPr>
            <a:endParaRPr sz="1200" b="1" dirty="0">
              <a:latin typeface="Roboto"/>
              <a:ea typeface="Roboto"/>
              <a:cs typeface="Roboto"/>
              <a:sym typeface="Roboto"/>
            </a:endParaRPr>
          </a:p>
        </p:txBody>
      </p:sp>
      <p:sp>
        <p:nvSpPr>
          <p:cNvPr id="8" name="TextBox 7">
            <a:extLst>
              <a:ext uri="{FF2B5EF4-FFF2-40B4-BE49-F238E27FC236}">
                <a16:creationId xmlns:a16="http://schemas.microsoft.com/office/drawing/2014/main" id="{7A1EE1F5-A8A6-4D59-8A5C-892EF5D6044F}"/>
              </a:ext>
            </a:extLst>
          </p:cNvPr>
          <p:cNvSpPr txBox="1"/>
          <p:nvPr/>
        </p:nvSpPr>
        <p:spPr>
          <a:xfrm>
            <a:off x="2105864" y="3169966"/>
            <a:ext cx="4820546" cy="1569660"/>
          </a:xfrm>
          <a:prstGeom prst="rect">
            <a:avLst/>
          </a:prstGeom>
          <a:pattFill prst="pct5">
            <a:fgClr>
              <a:schemeClr val="lt1"/>
            </a:fgClr>
            <a:bgClr>
              <a:schemeClr val="bg1"/>
            </a:bgClr>
          </a:pattFill>
        </p:spPr>
        <p:txBody>
          <a:bodyPr wrap="square" rtlCol="0">
            <a:spAutoFit/>
          </a:bodyPr>
          <a:lstStyle/>
          <a:p>
            <a:r>
              <a:rPr lang="en-US" sz="9600" dirty="0"/>
              <a:t>361</a:t>
            </a:r>
            <a:r>
              <a:rPr lang="en-US" sz="2000" dirty="0"/>
              <a:t>CoolTShirt purchases</a:t>
            </a:r>
          </a:p>
        </p:txBody>
      </p:sp>
      <p:pic>
        <p:nvPicPr>
          <p:cNvPr id="5" name="Picture 4">
            <a:extLst>
              <a:ext uri="{FF2B5EF4-FFF2-40B4-BE49-F238E27FC236}">
                <a16:creationId xmlns:a16="http://schemas.microsoft.com/office/drawing/2014/main" id="{7D1A5C59-FA3B-4627-BEE7-E2DF0D075B58}"/>
              </a:ext>
            </a:extLst>
          </p:cNvPr>
          <p:cNvPicPr>
            <a:picLocks noChangeAspect="1"/>
          </p:cNvPicPr>
          <p:nvPr/>
        </p:nvPicPr>
        <p:blipFill>
          <a:blip r:embed="rId3"/>
          <a:stretch>
            <a:fillRect/>
          </a:stretch>
        </p:blipFill>
        <p:spPr>
          <a:xfrm>
            <a:off x="5554811" y="1056165"/>
            <a:ext cx="3112354" cy="1721401"/>
          </a:xfrm>
          <a:prstGeom prst="rect">
            <a:avLst/>
          </a:prstGeom>
        </p:spPr>
      </p:pic>
    </p:spTree>
    <p:extLst>
      <p:ext uri="{BB962C8B-B14F-4D97-AF65-F5344CB8AC3E}">
        <p14:creationId xmlns:p14="http://schemas.microsoft.com/office/powerpoint/2010/main" val="4022537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a:ea typeface="Roboto"/>
                <a:cs typeface="Roboto"/>
                <a:sym typeface="Roboto"/>
              </a:rPr>
              <a:t>2.4 </a:t>
            </a:r>
            <a:r>
              <a:rPr lang="en-US" sz="2400" b="1" dirty="0">
                <a:solidFill>
                  <a:srgbClr val="295269"/>
                </a:solidFill>
                <a:latin typeface="Roboto"/>
                <a:ea typeface="Roboto"/>
                <a:cs typeface="Roboto"/>
                <a:sym typeface="Roboto"/>
              </a:rPr>
              <a:t> - What is the user journey?</a:t>
            </a:r>
            <a:endParaRPr sz="2400" b="1" dirty="0">
              <a:solidFill>
                <a:srgbClr val="295269"/>
              </a:solidFill>
              <a:latin typeface="Roboto"/>
              <a:ea typeface="Roboto"/>
              <a:cs typeface="Roboto"/>
              <a:sym typeface="Roboto"/>
            </a:endParaRPr>
          </a:p>
        </p:txBody>
      </p:sp>
      <p:graphicFrame>
        <p:nvGraphicFramePr>
          <p:cNvPr id="7" name="Table 6">
            <a:extLst>
              <a:ext uri="{FF2B5EF4-FFF2-40B4-BE49-F238E27FC236}">
                <a16:creationId xmlns:a16="http://schemas.microsoft.com/office/drawing/2014/main" id="{B45C2A5E-AEDD-40A4-AD2A-4FCFE17D15F5}"/>
              </a:ext>
            </a:extLst>
          </p:cNvPr>
          <p:cNvGraphicFramePr>
            <a:graphicFrameLocks noGrp="1"/>
          </p:cNvGraphicFramePr>
          <p:nvPr>
            <p:extLst>
              <p:ext uri="{D42A27DB-BD31-4B8C-83A1-F6EECF244321}">
                <p14:modId xmlns:p14="http://schemas.microsoft.com/office/powerpoint/2010/main" val="3583206085"/>
              </p:ext>
            </p:extLst>
          </p:nvPr>
        </p:nvGraphicFramePr>
        <p:xfrm>
          <a:off x="810567" y="1466325"/>
          <a:ext cx="4931016" cy="2039241"/>
        </p:xfrm>
        <a:graphic>
          <a:graphicData uri="http://schemas.openxmlformats.org/drawingml/2006/table">
            <a:tbl>
              <a:tblPr/>
              <a:tblGrid>
                <a:gridCol w="622270">
                  <a:extLst>
                    <a:ext uri="{9D8B030D-6E8A-4147-A177-3AD203B41FA5}">
                      <a16:colId xmlns:a16="http://schemas.microsoft.com/office/drawing/2014/main" val="2441621557"/>
                    </a:ext>
                  </a:extLst>
                </a:gridCol>
                <a:gridCol w="2215657">
                  <a:extLst>
                    <a:ext uri="{9D8B030D-6E8A-4147-A177-3AD203B41FA5}">
                      <a16:colId xmlns:a16="http://schemas.microsoft.com/office/drawing/2014/main" val="679386987"/>
                    </a:ext>
                  </a:extLst>
                </a:gridCol>
                <a:gridCol w="1301109">
                  <a:extLst>
                    <a:ext uri="{9D8B030D-6E8A-4147-A177-3AD203B41FA5}">
                      <a16:colId xmlns:a16="http://schemas.microsoft.com/office/drawing/2014/main" val="102206844"/>
                    </a:ext>
                  </a:extLst>
                </a:gridCol>
                <a:gridCol w="791980">
                  <a:extLst>
                    <a:ext uri="{9D8B030D-6E8A-4147-A177-3AD203B41FA5}">
                      <a16:colId xmlns:a16="http://schemas.microsoft.com/office/drawing/2014/main" val="1625692611"/>
                    </a:ext>
                  </a:extLst>
                </a:gridCol>
              </a:tblGrid>
              <a:tr h="0">
                <a:tc gridSpan="4">
                  <a:txBody>
                    <a:bodyPr/>
                    <a:lstStyle/>
                    <a:p>
                      <a:pPr algn="ctr" fontAlgn="b"/>
                      <a:r>
                        <a:rPr lang="en-US" sz="1100" b="1" i="0" u="none" strike="noStrike" dirty="0">
                          <a:solidFill>
                            <a:srgbClr val="FFFFFF"/>
                          </a:solidFill>
                          <a:effectLst/>
                          <a:latin typeface="Calibri" panose="020F0502020204030204" pitchFamily="34" charset="0"/>
                        </a:rPr>
                        <a:t># of Purchases by Campaign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295269"/>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191590325"/>
                  </a:ext>
                </a:extLst>
              </a:tr>
              <a:tr h="184364">
                <a:tc>
                  <a:txBody>
                    <a:bodyPr/>
                    <a:lstStyle/>
                    <a:p>
                      <a:pPr algn="ctr" fontAlgn="b"/>
                      <a:r>
                        <a:rPr lang="en-US" sz="1100" b="1" i="0" u="none" strike="noStrike">
                          <a:solidFill>
                            <a:srgbClr val="000000"/>
                          </a:solidFill>
                          <a:effectLst/>
                          <a:latin typeface="Calibri" panose="020F0502020204030204" pitchFamily="34" charset="0"/>
                        </a:rPr>
                        <a:t>Source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b"/>
                      <a:r>
                        <a:rPr lang="en-US" sz="1100" b="1" i="0" u="none" strike="noStrike">
                          <a:solidFill>
                            <a:srgbClr val="000000"/>
                          </a:solidFill>
                          <a:effectLst/>
                          <a:latin typeface="Calibri" panose="020F0502020204030204" pitchFamily="34" charset="0"/>
                        </a:rPr>
                        <a:t>Campaign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b"/>
                      <a:r>
                        <a:rPr lang="en-US" sz="1100" b="1" i="0" u="none" strike="noStrike">
                          <a:solidFill>
                            <a:srgbClr val="000000"/>
                          </a:solidFill>
                          <a:effectLst/>
                          <a:latin typeface="Calibri" panose="020F0502020204030204" pitchFamily="34" charset="0"/>
                        </a:rPr>
                        <a:t># of Purchases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tc>
                  <a:txBody>
                    <a:bodyPr/>
                    <a:lstStyle/>
                    <a:p>
                      <a:pPr algn="ctr" fontAlgn="b"/>
                      <a:r>
                        <a:rPr lang="en-US" sz="1100" b="1" i="0" u="none" strike="noStrike">
                          <a:solidFill>
                            <a:srgbClr val="000000"/>
                          </a:solidFill>
                          <a:effectLst/>
                          <a:latin typeface="Calibri" panose="020F0502020204030204" pitchFamily="34" charset="0"/>
                        </a:rPr>
                        <a: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2F2F2"/>
                    </a:solidFill>
                  </a:tcPr>
                </a:tc>
                <a:extLst>
                  <a:ext uri="{0D108BD9-81ED-4DB2-BD59-A6C34878D82A}">
                    <a16:rowId xmlns:a16="http://schemas.microsoft.com/office/drawing/2014/main" val="3500245700"/>
                  </a:ext>
                </a:extLst>
              </a:tr>
              <a:tr h="184364">
                <a:tc>
                  <a:txBody>
                    <a:bodyPr/>
                    <a:lstStyle/>
                    <a:p>
                      <a:pPr algn="ctr" fontAlgn="b"/>
                      <a:r>
                        <a:rPr lang="en-US" sz="1100" b="0" i="0" u="none" strike="noStrike">
                          <a:solidFill>
                            <a:srgbClr val="000000"/>
                          </a:solidFill>
                          <a:effectLst/>
                          <a:latin typeface="Calibri" panose="020F0502020204030204" pitchFamily="34" charset="0"/>
                        </a:rPr>
                        <a:t>Buzzfeed</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dot"/>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ten-crazy-cool-tshirts-facts</a:t>
                      </a:r>
                    </a:p>
                  </a:txBody>
                  <a:tcPr marL="9525" marR="9525" marT="9525" marB="0" anchor="b">
                    <a:lnL w="6350" cap="flat" cmpd="sng" algn="ctr">
                      <a:solidFill>
                        <a:srgbClr val="000000"/>
                      </a:solidFill>
                      <a:prstDash val="dot"/>
                      <a:round/>
                      <a:headEnd type="none" w="med" len="med"/>
                      <a:tailEnd type="none" w="med" len="med"/>
                    </a:lnL>
                    <a:lnR w="6350" cap="flat" cmpd="sng" algn="ctr">
                      <a:solidFill>
                        <a:srgbClr val="000000"/>
                      </a:solidFill>
                      <a:prstDash val="dot"/>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ctr" fontAlgn="b"/>
                      <a:r>
                        <a:rPr lang="en-US" sz="1100" b="0" i="0" u="none" strike="noStrike" dirty="0">
                          <a:solidFill>
                            <a:srgbClr val="000000"/>
                          </a:solidFill>
                          <a:effectLst/>
                          <a:latin typeface="Calibri" panose="020F0502020204030204" pitchFamily="34" charset="0"/>
                        </a:rPr>
                        <a:t>9</a:t>
                      </a:r>
                    </a:p>
                  </a:txBody>
                  <a:tcPr marL="9525" marR="9525" marT="9525" marB="0" anchor="b">
                    <a:lnL w="6350" cap="flat" cmpd="sng" algn="ctr">
                      <a:solidFill>
                        <a:srgbClr val="000000"/>
                      </a:solidFill>
                      <a:prstDash val="dot"/>
                      <a:round/>
                      <a:headEnd type="none" w="med" len="med"/>
                      <a:tailEnd type="none" w="med" len="med"/>
                    </a:lnL>
                    <a:lnR w="6350" cap="flat" cmpd="sng" algn="ctr">
                      <a:solidFill>
                        <a:srgbClr val="000000"/>
                      </a:solidFill>
                      <a:prstDash val="dot"/>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2.5%</a:t>
                      </a:r>
                    </a:p>
                  </a:txBody>
                  <a:tcPr marL="9525" marR="9525" marT="9525" marB="0" anchor="b">
                    <a:lnL w="6350" cap="flat" cmpd="sng" algn="ctr">
                      <a:solidFill>
                        <a:srgbClr val="000000"/>
                      </a:solidFill>
                      <a:prstDash val="dot"/>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dot"/>
                      <a:round/>
                      <a:headEnd type="none" w="med" len="med"/>
                      <a:tailEnd type="none" w="med" len="med"/>
                    </a:lnB>
                  </a:tcPr>
                </a:tc>
                <a:extLst>
                  <a:ext uri="{0D108BD9-81ED-4DB2-BD59-A6C34878D82A}">
                    <a16:rowId xmlns:a16="http://schemas.microsoft.com/office/drawing/2014/main" val="3870547789"/>
                  </a:ext>
                </a:extLst>
              </a:tr>
              <a:tr h="184364">
                <a:tc>
                  <a:txBody>
                    <a:bodyPr/>
                    <a:lstStyle/>
                    <a:p>
                      <a:pPr algn="ctr" fontAlgn="b"/>
                      <a:r>
                        <a:rPr lang="en-US" sz="1100" b="0" i="0" u="none" strike="noStrike">
                          <a:solidFill>
                            <a:srgbClr val="000000"/>
                          </a:solidFill>
                          <a:effectLst/>
                          <a:latin typeface="Calibri" panose="020F0502020204030204" pitchFamily="34" charset="0"/>
                        </a:rPr>
                        <a:t>Email</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dot"/>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retargetting-campaign</a:t>
                      </a:r>
                    </a:p>
                  </a:txBody>
                  <a:tcPr marL="9525" marR="9525" marT="9525" marB="0" anchor="b">
                    <a:lnL w="6350" cap="flat" cmpd="sng" algn="ctr">
                      <a:solidFill>
                        <a:srgbClr val="000000"/>
                      </a:solidFill>
                      <a:prstDash val="dot"/>
                      <a:round/>
                      <a:headEnd type="none" w="med" len="med"/>
                      <a:tailEnd type="none" w="med" len="med"/>
                    </a:lnL>
                    <a:lnR w="6350" cap="flat" cmpd="sng" algn="ctr">
                      <a:solidFill>
                        <a:srgbClr val="000000"/>
                      </a:solidFill>
                      <a:prstDash val="dot"/>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54</a:t>
                      </a:r>
                    </a:p>
                  </a:txBody>
                  <a:tcPr marL="9525" marR="9525" marT="9525" marB="0" anchor="b">
                    <a:lnL w="6350" cap="flat" cmpd="sng" algn="ctr">
                      <a:solidFill>
                        <a:srgbClr val="000000"/>
                      </a:solidFill>
                      <a:prstDash val="dot"/>
                      <a:round/>
                      <a:headEnd type="none" w="med" len="med"/>
                      <a:tailEnd type="none" w="med" len="med"/>
                    </a:lnL>
                    <a:lnR w="6350" cap="flat" cmpd="sng" algn="ctr">
                      <a:solidFill>
                        <a:srgbClr val="000000"/>
                      </a:solidFill>
                      <a:prstDash val="dot"/>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15.0%</a:t>
                      </a:r>
                    </a:p>
                  </a:txBody>
                  <a:tcPr marL="9525" marR="9525" marT="9525" marB="0" anchor="b">
                    <a:lnL w="6350" cap="flat" cmpd="sng" algn="ctr">
                      <a:solidFill>
                        <a:srgbClr val="000000"/>
                      </a:solidFill>
                      <a:prstDash val="dot"/>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extLst>
                  <a:ext uri="{0D108BD9-81ED-4DB2-BD59-A6C34878D82A}">
                    <a16:rowId xmlns:a16="http://schemas.microsoft.com/office/drawing/2014/main" val="531155851"/>
                  </a:ext>
                </a:extLst>
              </a:tr>
              <a:tr h="184364">
                <a:tc>
                  <a:txBody>
                    <a:bodyPr/>
                    <a:lstStyle/>
                    <a:p>
                      <a:pPr algn="ctr" fontAlgn="b"/>
                      <a:r>
                        <a:rPr lang="en-US" sz="1100" b="0" i="0" u="none" strike="noStrike">
                          <a:solidFill>
                            <a:srgbClr val="000000"/>
                          </a:solidFill>
                          <a:effectLst/>
                          <a:latin typeface="Calibri" panose="020F0502020204030204" pitchFamily="34" charset="0"/>
                        </a:rPr>
                        <a:t>Email</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dot"/>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weekly-newsletter</a:t>
                      </a:r>
                    </a:p>
                  </a:txBody>
                  <a:tcPr marL="9525" marR="9525" marT="9525" marB="0" anchor="b">
                    <a:lnL w="6350" cap="flat" cmpd="sng" algn="ctr">
                      <a:solidFill>
                        <a:srgbClr val="000000"/>
                      </a:solidFill>
                      <a:prstDash val="dot"/>
                      <a:round/>
                      <a:headEnd type="none" w="med" len="med"/>
                      <a:tailEnd type="none" w="med" len="med"/>
                    </a:lnL>
                    <a:lnR w="6350" cap="flat" cmpd="sng" algn="ctr">
                      <a:solidFill>
                        <a:srgbClr val="000000"/>
                      </a:solidFill>
                      <a:prstDash val="dot"/>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115</a:t>
                      </a:r>
                    </a:p>
                  </a:txBody>
                  <a:tcPr marL="9525" marR="9525" marT="9525" marB="0" anchor="b">
                    <a:lnL w="6350" cap="flat" cmpd="sng" algn="ctr">
                      <a:solidFill>
                        <a:srgbClr val="000000"/>
                      </a:solidFill>
                      <a:prstDash val="dot"/>
                      <a:round/>
                      <a:headEnd type="none" w="med" len="med"/>
                      <a:tailEnd type="none" w="med" len="med"/>
                    </a:lnL>
                    <a:lnR w="6350" cap="flat" cmpd="sng" algn="ctr">
                      <a:solidFill>
                        <a:srgbClr val="000000"/>
                      </a:solidFill>
                      <a:prstDash val="dot"/>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31.9%</a:t>
                      </a:r>
                    </a:p>
                  </a:txBody>
                  <a:tcPr marL="9525" marR="9525" marT="9525" marB="0" anchor="b">
                    <a:lnL w="6350" cap="flat" cmpd="sng" algn="ctr">
                      <a:solidFill>
                        <a:srgbClr val="000000"/>
                      </a:solidFill>
                      <a:prstDash val="dot"/>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extLst>
                  <a:ext uri="{0D108BD9-81ED-4DB2-BD59-A6C34878D82A}">
                    <a16:rowId xmlns:a16="http://schemas.microsoft.com/office/drawing/2014/main" val="2140322998"/>
                  </a:ext>
                </a:extLst>
              </a:tr>
              <a:tr h="184364">
                <a:tc>
                  <a:txBody>
                    <a:bodyPr/>
                    <a:lstStyle/>
                    <a:p>
                      <a:pPr algn="ctr" fontAlgn="b"/>
                      <a:r>
                        <a:rPr lang="en-US" sz="1100" b="0" i="0" u="none" strike="noStrike">
                          <a:solidFill>
                            <a:srgbClr val="000000"/>
                          </a:solidFill>
                          <a:effectLst/>
                          <a:latin typeface="Calibri" panose="020F0502020204030204" pitchFamily="34" charset="0"/>
                        </a:rPr>
                        <a:t>Facebook</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dot"/>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retargetting-ad</a:t>
                      </a:r>
                    </a:p>
                  </a:txBody>
                  <a:tcPr marL="9525" marR="9525" marT="9525" marB="0" anchor="b">
                    <a:lnL w="6350" cap="flat" cmpd="sng" algn="ctr">
                      <a:solidFill>
                        <a:srgbClr val="000000"/>
                      </a:solidFill>
                      <a:prstDash val="dot"/>
                      <a:round/>
                      <a:headEnd type="none" w="med" len="med"/>
                      <a:tailEnd type="none" w="med" len="med"/>
                    </a:lnL>
                    <a:lnR w="6350" cap="flat" cmpd="sng" algn="ctr">
                      <a:solidFill>
                        <a:srgbClr val="000000"/>
                      </a:solidFill>
                      <a:prstDash val="dot"/>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113</a:t>
                      </a:r>
                    </a:p>
                  </a:txBody>
                  <a:tcPr marL="9525" marR="9525" marT="9525" marB="0" anchor="b">
                    <a:lnL w="6350" cap="flat" cmpd="sng" algn="ctr">
                      <a:solidFill>
                        <a:srgbClr val="000000"/>
                      </a:solidFill>
                      <a:prstDash val="dot"/>
                      <a:round/>
                      <a:headEnd type="none" w="med" len="med"/>
                      <a:tailEnd type="none" w="med" len="med"/>
                    </a:lnL>
                    <a:lnR w="6350" cap="flat" cmpd="sng" algn="ctr">
                      <a:solidFill>
                        <a:srgbClr val="000000"/>
                      </a:solidFill>
                      <a:prstDash val="dot"/>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31.3%</a:t>
                      </a:r>
                    </a:p>
                  </a:txBody>
                  <a:tcPr marL="9525" marR="9525" marT="9525" marB="0" anchor="b">
                    <a:lnL w="6350" cap="flat" cmpd="sng" algn="ctr">
                      <a:solidFill>
                        <a:srgbClr val="000000"/>
                      </a:solidFill>
                      <a:prstDash val="dot"/>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extLst>
                  <a:ext uri="{0D108BD9-81ED-4DB2-BD59-A6C34878D82A}">
                    <a16:rowId xmlns:a16="http://schemas.microsoft.com/office/drawing/2014/main" val="2093049212"/>
                  </a:ext>
                </a:extLst>
              </a:tr>
              <a:tr h="184364">
                <a:tc>
                  <a:txBody>
                    <a:bodyPr/>
                    <a:lstStyle/>
                    <a:p>
                      <a:pPr algn="ctr" fontAlgn="b"/>
                      <a:r>
                        <a:rPr lang="en-US" sz="1100" b="0" i="0" u="none" strike="noStrike">
                          <a:solidFill>
                            <a:srgbClr val="000000"/>
                          </a:solidFill>
                          <a:effectLst/>
                          <a:latin typeface="Calibri" panose="020F0502020204030204" pitchFamily="34" charset="0"/>
                        </a:rPr>
                        <a:t>Google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dot"/>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cool-tshirts-search</a:t>
                      </a:r>
                    </a:p>
                  </a:txBody>
                  <a:tcPr marL="9525" marR="9525" marT="9525" marB="0" anchor="b">
                    <a:lnL w="6350" cap="flat" cmpd="sng" algn="ctr">
                      <a:solidFill>
                        <a:srgbClr val="000000"/>
                      </a:solidFill>
                      <a:prstDash val="dot"/>
                      <a:round/>
                      <a:headEnd type="none" w="med" len="med"/>
                      <a:tailEnd type="none" w="med" len="med"/>
                    </a:lnL>
                    <a:lnR w="6350" cap="flat" cmpd="sng" algn="ctr">
                      <a:solidFill>
                        <a:srgbClr val="000000"/>
                      </a:solidFill>
                      <a:prstDash val="dot"/>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2</a:t>
                      </a:r>
                    </a:p>
                  </a:txBody>
                  <a:tcPr marL="9525" marR="9525" marT="9525" marB="0" anchor="b">
                    <a:lnL w="6350" cap="flat" cmpd="sng" algn="ctr">
                      <a:solidFill>
                        <a:srgbClr val="000000"/>
                      </a:solidFill>
                      <a:prstDash val="dot"/>
                      <a:round/>
                      <a:headEnd type="none" w="med" len="med"/>
                      <a:tailEnd type="none" w="med" len="med"/>
                    </a:lnL>
                    <a:lnR w="6350" cap="flat" cmpd="sng" algn="ctr">
                      <a:solidFill>
                        <a:srgbClr val="000000"/>
                      </a:solidFill>
                      <a:prstDash val="dot"/>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0.6%</a:t>
                      </a:r>
                    </a:p>
                  </a:txBody>
                  <a:tcPr marL="9525" marR="9525" marT="9525" marB="0" anchor="b">
                    <a:lnL w="6350" cap="flat" cmpd="sng" algn="ctr">
                      <a:solidFill>
                        <a:srgbClr val="000000"/>
                      </a:solidFill>
                      <a:prstDash val="dot"/>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extLst>
                  <a:ext uri="{0D108BD9-81ED-4DB2-BD59-A6C34878D82A}">
                    <a16:rowId xmlns:a16="http://schemas.microsoft.com/office/drawing/2014/main" val="4264621890"/>
                  </a:ext>
                </a:extLst>
              </a:tr>
              <a:tr h="184364">
                <a:tc>
                  <a:txBody>
                    <a:bodyPr/>
                    <a:lstStyle/>
                    <a:p>
                      <a:pPr algn="ctr" fontAlgn="b"/>
                      <a:r>
                        <a:rPr lang="en-US" sz="1100" b="0" i="0" u="none" strike="noStrike">
                          <a:solidFill>
                            <a:srgbClr val="000000"/>
                          </a:solidFill>
                          <a:effectLst/>
                          <a:latin typeface="Calibri" panose="020F0502020204030204" pitchFamily="34" charset="0"/>
                        </a:rPr>
                        <a:t>Google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dot"/>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paid-search</a:t>
                      </a:r>
                    </a:p>
                  </a:txBody>
                  <a:tcPr marL="9525" marR="9525" marT="9525" marB="0" anchor="b">
                    <a:lnL w="6350" cap="flat" cmpd="sng" algn="ctr">
                      <a:solidFill>
                        <a:srgbClr val="000000"/>
                      </a:solidFill>
                      <a:prstDash val="dot"/>
                      <a:round/>
                      <a:headEnd type="none" w="med" len="med"/>
                      <a:tailEnd type="none" w="med" len="med"/>
                    </a:lnL>
                    <a:lnR w="6350" cap="flat" cmpd="sng" algn="ctr">
                      <a:solidFill>
                        <a:srgbClr val="000000"/>
                      </a:solidFill>
                      <a:prstDash val="dot"/>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52</a:t>
                      </a:r>
                    </a:p>
                  </a:txBody>
                  <a:tcPr marL="9525" marR="9525" marT="9525" marB="0" anchor="b">
                    <a:lnL w="6350" cap="flat" cmpd="sng" algn="ctr">
                      <a:solidFill>
                        <a:srgbClr val="000000"/>
                      </a:solidFill>
                      <a:prstDash val="dot"/>
                      <a:round/>
                      <a:headEnd type="none" w="med" len="med"/>
                      <a:tailEnd type="none" w="med" len="med"/>
                    </a:lnL>
                    <a:lnR w="6350" cap="flat" cmpd="sng" algn="ctr">
                      <a:solidFill>
                        <a:srgbClr val="000000"/>
                      </a:solidFill>
                      <a:prstDash val="dot"/>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14.4%</a:t>
                      </a:r>
                    </a:p>
                  </a:txBody>
                  <a:tcPr marL="9525" marR="9525" marT="9525" marB="0" anchor="b">
                    <a:lnL w="6350" cap="flat" cmpd="sng" algn="ctr">
                      <a:solidFill>
                        <a:srgbClr val="000000"/>
                      </a:solidFill>
                      <a:prstDash val="dot"/>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extLst>
                  <a:ext uri="{0D108BD9-81ED-4DB2-BD59-A6C34878D82A}">
                    <a16:rowId xmlns:a16="http://schemas.microsoft.com/office/drawing/2014/main" val="2227546519"/>
                  </a:ext>
                </a:extLst>
              </a:tr>
              <a:tr h="184364">
                <a:tc>
                  <a:txBody>
                    <a:bodyPr/>
                    <a:lstStyle/>
                    <a:p>
                      <a:pPr algn="ctr" fontAlgn="b"/>
                      <a:r>
                        <a:rPr lang="en-US" sz="1100" b="0" i="0" u="none" strike="noStrike">
                          <a:solidFill>
                            <a:srgbClr val="000000"/>
                          </a:solidFill>
                          <a:effectLst/>
                          <a:latin typeface="Calibri" panose="020F0502020204030204" pitchFamily="34" charset="0"/>
                        </a:rPr>
                        <a:t>Medium</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dot"/>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interview-with-cool-tshirts-founder</a:t>
                      </a:r>
                    </a:p>
                  </a:txBody>
                  <a:tcPr marL="9525" marR="9525" marT="9525" marB="0" anchor="b">
                    <a:lnL w="6350" cap="flat" cmpd="sng" algn="ctr">
                      <a:solidFill>
                        <a:srgbClr val="000000"/>
                      </a:solidFill>
                      <a:prstDash val="dot"/>
                      <a:round/>
                      <a:headEnd type="none" w="med" len="med"/>
                      <a:tailEnd type="none" w="med" len="med"/>
                    </a:lnL>
                    <a:lnR w="6350" cap="flat" cmpd="sng" algn="ctr">
                      <a:solidFill>
                        <a:srgbClr val="000000"/>
                      </a:solidFill>
                      <a:prstDash val="dot"/>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7</a:t>
                      </a:r>
                    </a:p>
                  </a:txBody>
                  <a:tcPr marL="9525" marR="9525" marT="9525" marB="0" anchor="b">
                    <a:lnL w="6350" cap="flat" cmpd="sng" algn="ctr">
                      <a:solidFill>
                        <a:srgbClr val="000000"/>
                      </a:solidFill>
                      <a:prstDash val="dot"/>
                      <a:round/>
                      <a:headEnd type="none" w="med" len="med"/>
                      <a:tailEnd type="none" w="med" len="med"/>
                    </a:lnL>
                    <a:lnR w="6350" cap="flat" cmpd="sng" algn="ctr">
                      <a:solidFill>
                        <a:srgbClr val="000000"/>
                      </a:solidFill>
                      <a:prstDash val="dot"/>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1.9%</a:t>
                      </a:r>
                    </a:p>
                  </a:txBody>
                  <a:tcPr marL="9525" marR="9525" marT="9525" marB="0" anchor="b">
                    <a:lnL w="6350" cap="flat" cmpd="sng" algn="ctr">
                      <a:solidFill>
                        <a:srgbClr val="000000"/>
                      </a:solidFill>
                      <a:prstDash val="dot"/>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6350" cap="flat" cmpd="sng" algn="ctr">
                      <a:solidFill>
                        <a:srgbClr val="000000"/>
                      </a:solidFill>
                      <a:prstDash val="dot"/>
                      <a:round/>
                      <a:headEnd type="none" w="med" len="med"/>
                      <a:tailEnd type="none" w="med" len="med"/>
                    </a:lnB>
                  </a:tcPr>
                </a:tc>
                <a:extLst>
                  <a:ext uri="{0D108BD9-81ED-4DB2-BD59-A6C34878D82A}">
                    <a16:rowId xmlns:a16="http://schemas.microsoft.com/office/drawing/2014/main" val="3850709146"/>
                  </a:ext>
                </a:extLst>
              </a:tr>
              <a:tr h="193582">
                <a:tc>
                  <a:txBody>
                    <a:bodyPr/>
                    <a:lstStyle/>
                    <a:p>
                      <a:pPr algn="ctr" fontAlgn="b"/>
                      <a:r>
                        <a:rPr lang="en-US" sz="1100" b="0" i="0" u="none" strike="noStrike">
                          <a:solidFill>
                            <a:srgbClr val="000000"/>
                          </a:solidFill>
                          <a:effectLst/>
                          <a:latin typeface="Calibri" panose="020F0502020204030204" pitchFamily="34" charset="0"/>
                        </a:rPr>
                        <a:t>Nytimes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dot"/>
                      <a:round/>
                      <a:headEnd type="none" w="med" len="med"/>
                      <a:tailEnd type="none" w="med" len="med"/>
                    </a:lnR>
                    <a:lnT w="6350" cap="flat" cmpd="sng" algn="ctr">
                      <a:solidFill>
                        <a:srgbClr val="000000"/>
                      </a:solidFill>
                      <a:prstDash val="dot"/>
                      <a:round/>
                      <a:headEnd type="none" w="med" len="med"/>
                      <a:tailEnd type="none" w="med" len="med"/>
                    </a:lnT>
                    <a:lnB w="25400" cap="flat" cmpd="dbl"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getting-to-know-cool-tshirts</a:t>
                      </a:r>
                    </a:p>
                  </a:txBody>
                  <a:tcPr marL="9525" marR="9525" marT="9525" marB="0" anchor="b">
                    <a:lnL w="6350" cap="flat" cmpd="sng" algn="ctr">
                      <a:solidFill>
                        <a:srgbClr val="000000"/>
                      </a:solidFill>
                      <a:prstDash val="dot"/>
                      <a:round/>
                      <a:headEnd type="none" w="med" len="med"/>
                      <a:tailEnd type="none" w="med" len="med"/>
                    </a:lnL>
                    <a:lnR w="6350" cap="flat" cmpd="sng" algn="ctr">
                      <a:solidFill>
                        <a:srgbClr val="000000"/>
                      </a:solidFill>
                      <a:prstDash val="dot"/>
                      <a:round/>
                      <a:headEnd type="none" w="med" len="med"/>
                      <a:tailEnd type="none" w="med" len="med"/>
                    </a:lnR>
                    <a:lnT w="6350" cap="flat" cmpd="sng" algn="ctr">
                      <a:solidFill>
                        <a:srgbClr val="000000"/>
                      </a:solidFill>
                      <a:prstDash val="dot"/>
                      <a:round/>
                      <a:headEnd type="none" w="med" len="med"/>
                      <a:tailEnd type="none" w="med" len="med"/>
                    </a:lnT>
                    <a:lnB w="25400" cap="flat" cmpd="dbl"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9</a:t>
                      </a:r>
                    </a:p>
                  </a:txBody>
                  <a:tcPr marL="9525" marR="9525" marT="9525" marB="0" anchor="b">
                    <a:lnL w="6350" cap="flat" cmpd="sng" algn="ctr">
                      <a:solidFill>
                        <a:srgbClr val="000000"/>
                      </a:solidFill>
                      <a:prstDash val="dot"/>
                      <a:round/>
                      <a:headEnd type="none" w="med" len="med"/>
                      <a:tailEnd type="none" w="med" len="med"/>
                    </a:lnL>
                    <a:lnR w="6350" cap="flat" cmpd="sng" algn="ctr">
                      <a:solidFill>
                        <a:srgbClr val="000000"/>
                      </a:solidFill>
                      <a:prstDash val="dot"/>
                      <a:round/>
                      <a:headEnd type="none" w="med" len="med"/>
                      <a:tailEnd type="none" w="med" len="med"/>
                    </a:lnR>
                    <a:lnT w="6350" cap="flat" cmpd="sng" algn="ctr">
                      <a:solidFill>
                        <a:srgbClr val="000000"/>
                      </a:solidFill>
                      <a:prstDash val="dot"/>
                      <a:round/>
                      <a:headEnd type="none" w="med" len="med"/>
                      <a:tailEnd type="none" w="med" len="med"/>
                    </a:lnT>
                    <a:lnB w="25400" cap="flat" cmpd="dbl"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2.5%</a:t>
                      </a:r>
                    </a:p>
                  </a:txBody>
                  <a:tcPr marL="9525" marR="9525" marT="9525" marB="0" anchor="b">
                    <a:lnL w="6350" cap="flat" cmpd="sng" algn="ctr">
                      <a:solidFill>
                        <a:srgbClr val="000000"/>
                      </a:solidFill>
                      <a:prstDash val="dot"/>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dot"/>
                      <a:round/>
                      <a:headEnd type="none" w="med" len="med"/>
                      <a:tailEnd type="none" w="med" len="med"/>
                    </a:lnT>
                    <a:lnB w="25400" cap="flat" cmpd="dbl" algn="ctr">
                      <a:solidFill>
                        <a:srgbClr val="000000"/>
                      </a:solidFill>
                      <a:prstDash val="solid"/>
                      <a:round/>
                      <a:headEnd type="none" w="med" len="med"/>
                      <a:tailEnd type="none" w="med" len="med"/>
                    </a:lnB>
                  </a:tcPr>
                </a:tc>
                <a:extLst>
                  <a:ext uri="{0D108BD9-81ED-4DB2-BD59-A6C34878D82A}">
                    <a16:rowId xmlns:a16="http://schemas.microsoft.com/office/drawing/2014/main" val="1969832534"/>
                  </a:ext>
                </a:extLst>
              </a:tr>
              <a:tr h="193582">
                <a:tc gridSpan="2">
                  <a:txBody>
                    <a:bodyPr/>
                    <a:lstStyle/>
                    <a:p>
                      <a:pPr algn="ctr" fontAlgn="b"/>
                      <a:r>
                        <a:rPr lang="en-US" sz="1100" b="1" i="0" u="none" strike="noStrike">
                          <a:solidFill>
                            <a:srgbClr val="000000"/>
                          </a:solidFill>
                          <a:effectLst/>
                          <a:latin typeface="Calibri" panose="020F0502020204030204" pitchFamily="34" charset="0"/>
                        </a:rPr>
                        <a:t>Total</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25400" cap="flat" cmpd="dbl"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hMerge="1">
                  <a:txBody>
                    <a:bodyPr/>
                    <a:lstStyle/>
                    <a:p>
                      <a:endParaRPr lang="en-US"/>
                    </a:p>
                  </a:txBody>
                  <a:tcPr/>
                </a:tc>
                <a:tc>
                  <a:txBody>
                    <a:bodyPr/>
                    <a:lstStyle/>
                    <a:p>
                      <a:pPr algn="ctr" fontAlgn="b"/>
                      <a:r>
                        <a:rPr lang="en-US" sz="1100" b="1" i="0" u="none" strike="noStrike">
                          <a:solidFill>
                            <a:srgbClr val="000000"/>
                          </a:solidFill>
                          <a:effectLst/>
                          <a:latin typeface="Calibri" panose="020F0502020204030204" pitchFamily="34" charset="0"/>
                        </a:rPr>
                        <a:t>361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25400" cap="flat" cmpd="dbl"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ctr" fontAlgn="b"/>
                      <a:r>
                        <a:rPr lang="en-US" sz="1100" b="1" i="0" u="none" strike="noStrike" dirty="0">
                          <a:solidFill>
                            <a:srgbClr val="000000"/>
                          </a:solidFill>
                          <a:effectLst/>
                          <a:latin typeface="Calibri" panose="020F0502020204030204" pitchFamily="34" charset="0"/>
                        </a:rPr>
                        <a:t>100.0%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25400" cap="flat" cmpd="dbl"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8382868"/>
                  </a:ext>
                </a:extLst>
              </a:tr>
            </a:tbl>
          </a:graphicData>
        </a:graphic>
      </p:graphicFrame>
      <p:sp>
        <p:nvSpPr>
          <p:cNvPr id="3" name="TextBox 2">
            <a:extLst>
              <a:ext uri="{FF2B5EF4-FFF2-40B4-BE49-F238E27FC236}">
                <a16:creationId xmlns:a16="http://schemas.microsoft.com/office/drawing/2014/main" id="{00EADE8F-E4BD-4437-808B-B545025A55B9}"/>
              </a:ext>
            </a:extLst>
          </p:cNvPr>
          <p:cNvSpPr txBox="1"/>
          <p:nvPr/>
        </p:nvSpPr>
        <p:spPr>
          <a:xfrm>
            <a:off x="311699" y="4013275"/>
            <a:ext cx="6005974" cy="430887"/>
          </a:xfrm>
          <a:prstGeom prst="rect">
            <a:avLst/>
          </a:prstGeom>
          <a:solidFill>
            <a:schemeClr val="bg1">
              <a:lumMod val="95000"/>
            </a:schemeClr>
          </a:solidFill>
          <a:ln>
            <a:solidFill>
              <a:schemeClr val="bg1">
                <a:lumMod val="65000"/>
              </a:schemeClr>
            </a:solidFill>
          </a:ln>
        </p:spPr>
        <p:txBody>
          <a:bodyPr wrap="square" rtlCol="0">
            <a:spAutoFit/>
          </a:bodyPr>
          <a:lstStyle/>
          <a:p>
            <a:pPr marL="285750" indent="-285750">
              <a:buFont typeface="Arial" panose="020B0604020202020204" pitchFamily="34" charset="0"/>
              <a:buChar char="•"/>
            </a:pPr>
            <a:r>
              <a:rPr lang="en-US" sz="1100" dirty="0">
                <a:latin typeface="Roboto" panose="020B0604020202020204" charset="0"/>
                <a:ea typeface="Roboto" panose="020B0604020202020204" charset="0"/>
              </a:rPr>
              <a:t>46.8% of visitors that purchases came through emails and 31.3% came through Facebook.</a:t>
            </a:r>
          </a:p>
          <a:p>
            <a:pPr marL="285750" indent="-285750">
              <a:buFont typeface="Arial" panose="020B0604020202020204" pitchFamily="34" charset="0"/>
              <a:buChar char="•"/>
            </a:pPr>
            <a:r>
              <a:rPr lang="en-US" sz="1100" dirty="0">
                <a:latin typeface="Roboto" panose="020B0604020202020204" charset="0"/>
                <a:ea typeface="Roboto" panose="020B0604020202020204" charset="0"/>
              </a:rPr>
              <a:t>7.5% of purchases came through media outlets and Google.</a:t>
            </a:r>
          </a:p>
        </p:txBody>
      </p:sp>
      <p:sp>
        <p:nvSpPr>
          <p:cNvPr id="8" name="Shape 316">
            <a:extLst>
              <a:ext uri="{FF2B5EF4-FFF2-40B4-BE49-F238E27FC236}">
                <a16:creationId xmlns:a16="http://schemas.microsoft.com/office/drawing/2014/main" id="{58A3F896-9F71-4392-A760-1432DD784F44}"/>
              </a:ext>
            </a:extLst>
          </p:cNvPr>
          <p:cNvSpPr txBox="1"/>
          <p:nvPr/>
        </p:nvSpPr>
        <p:spPr>
          <a:xfrm>
            <a:off x="311699" y="1130225"/>
            <a:ext cx="5614111" cy="2690408"/>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lvl="0" rtl="0">
              <a:lnSpc>
                <a:spcPct val="115000"/>
              </a:lnSpc>
              <a:spcBef>
                <a:spcPts val="0"/>
              </a:spcBef>
              <a:spcAft>
                <a:spcPts val="0"/>
              </a:spcAft>
              <a:buClr>
                <a:schemeClr val="dk1"/>
              </a:buClr>
              <a:buSzPts val="1100"/>
            </a:pPr>
            <a:r>
              <a:rPr lang="en-US" sz="1200" b="1" dirty="0">
                <a:latin typeface="Roboto"/>
                <a:ea typeface="Roboto"/>
                <a:cs typeface="Roboto"/>
                <a:sym typeface="Roboto"/>
              </a:rPr>
              <a:t>3. How many last touches on the purchase page is each campaign responsible for?</a:t>
            </a:r>
          </a:p>
          <a:p>
            <a:pPr marL="228600" lvl="0" indent="-228600" rtl="0">
              <a:lnSpc>
                <a:spcPct val="115000"/>
              </a:lnSpc>
              <a:spcBef>
                <a:spcPts val="0"/>
              </a:spcBef>
              <a:spcAft>
                <a:spcPts val="0"/>
              </a:spcAft>
              <a:buClr>
                <a:schemeClr val="dk1"/>
              </a:buClr>
              <a:buSzPts val="1100"/>
              <a:buFont typeface="Arial" panose="020B0604020202020204" pitchFamily="34" charset="0"/>
              <a:buChar char="•"/>
            </a:pPr>
            <a:endParaRPr lang="en-US" sz="1200" dirty="0">
              <a:latin typeface="Roboto"/>
              <a:ea typeface="Roboto"/>
              <a:cs typeface="Roboto"/>
              <a:sym typeface="Roboto"/>
            </a:endParaRPr>
          </a:p>
          <a:p>
            <a:pPr marL="171450" lvl="0" indent="-171450" rtl="0">
              <a:lnSpc>
                <a:spcPct val="115000"/>
              </a:lnSpc>
              <a:spcBef>
                <a:spcPts val="0"/>
              </a:spcBef>
              <a:spcAft>
                <a:spcPts val="0"/>
              </a:spcAft>
              <a:buClr>
                <a:schemeClr val="dk1"/>
              </a:buClr>
              <a:buSzPts val="1100"/>
              <a:buFont typeface="Arial" panose="020B0604020202020204" pitchFamily="34" charset="0"/>
              <a:buChar char="•"/>
            </a:pPr>
            <a:endParaRPr lang="en-US" sz="1200" dirty="0">
              <a:latin typeface="Roboto"/>
              <a:ea typeface="Roboto"/>
              <a:cs typeface="Roboto"/>
              <a:sym typeface="Roboto"/>
            </a:endParaRPr>
          </a:p>
          <a:p>
            <a:pPr lvl="0" rtl="0">
              <a:lnSpc>
                <a:spcPct val="115000"/>
              </a:lnSpc>
              <a:spcBef>
                <a:spcPts val="0"/>
              </a:spcBef>
              <a:spcAft>
                <a:spcPts val="0"/>
              </a:spcAft>
              <a:buClr>
                <a:schemeClr val="dk1"/>
              </a:buClr>
              <a:buSzPts val="1100"/>
            </a:pPr>
            <a:endParaRPr lang="en-US" sz="1200" dirty="0">
              <a:latin typeface="Roboto"/>
              <a:ea typeface="Roboto"/>
              <a:cs typeface="Roboto"/>
              <a:sym typeface="Roboto"/>
            </a:endParaRPr>
          </a:p>
          <a:p>
            <a:pPr lvl="0" rtl="0">
              <a:lnSpc>
                <a:spcPct val="115000"/>
              </a:lnSpc>
              <a:spcBef>
                <a:spcPts val="0"/>
              </a:spcBef>
              <a:spcAft>
                <a:spcPts val="0"/>
              </a:spcAft>
              <a:buClr>
                <a:schemeClr val="dk1"/>
              </a:buClr>
              <a:buSzPts val="1100"/>
            </a:pPr>
            <a:endParaRPr lang="en-US" sz="1200" dirty="0">
              <a:latin typeface="Roboto"/>
              <a:ea typeface="Roboto"/>
              <a:cs typeface="Roboto"/>
              <a:sym typeface="Roboto"/>
            </a:endParaRPr>
          </a:p>
          <a:p>
            <a:pPr marL="228600" lvl="0" indent="-228600" rtl="0">
              <a:lnSpc>
                <a:spcPct val="115000"/>
              </a:lnSpc>
              <a:spcBef>
                <a:spcPts val="0"/>
              </a:spcBef>
              <a:spcAft>
                <a:spcPts val="0"/>
              </a:spcAft>
              <a:buClr>
                <a:schemeClr val="dk1"/>
              </a:buClr>
              <a:buSzPts val="1100"/>
              <a:buFont typeface="Arial" panose="020B0604020202020204" pitchFamily="34" charset="0"/>
              <a:buChar char="•"/>
            </a:pPr>
            <a:endParaRPr lang="en-US" sz="1200" b="1" dirty="0">
              <a:latin typeface="Roboto"/>
              <a:ea typeface="Roboto"/>
              <a:cs typeface="Roboto"/>
              <a:sym typeface="Roboto"/>
            </a:endParaRPr>
          </a:p>
          <a:p>
            <a:pPr marL="171450" lvl="0" indent="-171450" rtl="0">
              <a:lnSpc>
                <a:spcPct val="115000"/>
              </a:lnSpc>
              <a:spcBef>
                <a:spcPts val="0"/>
              </a:spcBef>
              <a:spcAft>
                <a:spcPts val="0"/>
              </a:spcAft>
              <a:buClr>
                <a:schemeClr val="dk1"/>
              </a:buClr>
              <a:buSzPts val="1100"/>
              <a:buFont typeface="Arial" panose="020B0604020202020204" pitchFamily="34" charset="0"/>
              <a:buChar char="•"/>
            </a:pPr>
            <a:endParaRPr sz="1200" b="1" dirty="0">
              <a:latin typeface="Roboto"/>
              <a:ea typeface="Roboto"/>
              <a:cs typeface="Roboto"/>
              <a:sym typeface="Roboto"/>
            </a:endParaRPr>
          </a:p>
        </p:txBody>
      </p:sp>
      <p:pic>
        <p:nvPicPr>
          <p:cNvPr id="4" name="Picture 3">
            <a:extLst>
              <a:ext uri="{FF2B5EF4-FFF2-40B4-BE49-F238E27FC236}">
                <a16:creationId xmlns:a16="http://schemas.microsoft.com/office/drawing/2014/main" id="{69287CBD-B8B4-4EE0-886B-CC30424408F6}"/>
              </a:ext>
            </a:extLst>
          </p:cNvPr>
          <p:cNvPicPr>
            <a:picLocks noChangeAspect="1"/>
          </p:cNvPicPr>
          <p:nvPr/>
        </p:nvPicPr>
        <p:blipFill>
          <a:blip r:embed="rId3"/>
          <a:stretch>
            <a:fillRect/>
          </a:stretch>
        </p:blipFill>
        <p:spPr>
          <a:xfrm>
            <a:off x="6092387" y="1130225"/>
            <a:ext cx="2906490" cy="2690408"/>
          </a:xfrm>
          <a:prstGeom prst="rect">
            <a:avLst/>
          </a:prstGeom>
        </p:spPr>
      </p:pic>
    </p:spTree>
    <p:extLst>
      <p:ext uri="{BB962C8B-B14F-4D97-AF65-F5344CB8AC3E}">
        <p14:creationId xmlns:p14="http://schemas.microsoft.com/office/powerpoint/2010/main" val="17329826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150012" y="89625"/>
            <a:ext cx="8520600" cy="560509"/>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 sz="2400" b="1" dirty="0">
                <a:solidFill>
                  <a:srgbClr val="295269"/>
                </a:solidFill>
                <a:latin typeface="Roboto"/>
                <a:ea typeface="Roboto"/>
                <a:cs typeface="Roboto"/>
                <a:sym typeface="Roboto"/>
              </a:rPr>
              <a:t>2.5 </a:t>
            </a:r>
            <a:r>
              <a:rPr lang="en-US" sz="2400" b="1" dirty="0">
                <a:solidFill>
                  <a:srgbClr val="295269"/>
                </a:solidFill>
                <a:latin typeface="Roboto"/>
                <a:ea typeface="Roboto"/>
                <a:cs typeface="Roboto"/>
                <a:sym typeface="Roboto"/>
              </a:rPr>
              <a:t>What is the user journey?</a:t>
            </a:r>
            <a:endParaRPr sz="2400" b="1" dirty="0">
              <a:solidFill>
                <a:srgbClr val="295269"/>
              </a:solidFill>
              <a:latin typeface="Roboto"/>
              <a:ea typeface="Roboto"/>
              <a:cs typeface="Roboto"/>
              <a:sym typeface="Roboto"/>
            </a:endParaRPr>
          </a:p>
        </p:txBody>
      </p:sp>
      <p:sp>
        <p:nvSpPr>
          <p:cNvPr id="316" name="Shape 316"/>
          <p:cNvSpPr txBox="1"/>
          <p:nvPr/>
        </p:nvSpPr>
        <p:spPr>
          <a:xfrm>
            <a:off x="240066" y="605961"/>
            <a:ext cx="8430546" cy="1749312"/>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lvl="0" rtl="0">
              <a:lnSpc>
                <a:spcPct val="115000"/>
              </a:lnSpc>
              <a:spcBef>
                <a:spcPts val="0"/>
              </a:spcBef>
              <a:spcAft>
                <a:spcPts val="0"/>
              </a:spcAft>
              <a:buClr>
                <a:schemeClr val="dk1"/>
              </a:buClr>
              <a:buSzPts val="1100"/>
            </a:pPr>
            <a:r>
              <a:rPr lang="en-US" sz="1200" b="1" dirty="0">
                <a:latin typeface="Roboto"/>
                <a:ea typeface="Roboto"/>
                <a:cs typeface="Roboto"/>
                <a:sym typeface="Roboto"/>
              </a:rPr>
              <a:t>3. What is the typical user Journey?</a:t>
            </a:r>
          </a:p>
          <a:p>
            <a:pPr marL="171450" lvl="1" indent="-171450">
              <a:lnSpc>
                <a:spcPct val="115000"/>
              </a:lnSpc>
              <a:buClr>
                <a:schemeClr val="dk1"/>
              </a:buClr>
              <a:buSzPts val="1100"/>
              <a:buFont typeface="Arial" panose="020B0604020202020204" pitchFamily="34" charset="0"/>
              <a:buChar char="•"/>
            </a:pPr>
            <a:r>
              <a:rPr lang="en-US" sz="1100" dirty="0">
                <a:latin typeface="Roboto"/>
                <a:ea typeface="Roboto"/>
                <a:cs typeface="Roboto"/>
                <a:sym typeface="Roboto"/>
              </a:rPr>
              <a:t>91.5 % of users came to the CoolTShirts website through a media outlet (Medium, </a:t>
            </a:r>
            <a:r>
              <a:rPr lang="en-US" sz="1100" dirty="0" err="1">
                <a:latin typeface="Roboto"/>
                <a:ea typeface="Roboto"/>
                <a:cs typeface="Roboto"/>
                <a:sym typeface="Roboto"/>
              </a:rPr>
              <a:t>Nytimes</a:t>
            </a:r>
            <a:r>
              <a:rPr lang="en-US" sz="1100" dirty="0">
                <a:latin typeface="Roboto"/>
                <a:ea typeface="Roboto"/>
                <a:cs typeface="Roboto"/>
                <a:sym typeface="Roboto"/>
              </a:rPr>
              <a:t>, Buzzfeed).</a:t>
            </a:r>
          </a:p>
          <a:p>
            <a:pPr marL="171450" lvl="1" indent="-171450">
              <a:lnSpc>
                <a:spcPct val="115000"/>
              </a:lnSpc>
              <a:buClr>
                <a:schemeClr val="dk1"/>
              </a:buClr>
              <a:buSzPts val="1100"/>
              <a:buFont typeface="Arial" panose="020B0604020202020204" pitchFamily="34" charset="0"/>
              <a:buChar char="•"/>
            </a:pPr>
            <a:r>
              <a:rPr lang="en-US" sz="1100" dirty="0">
                <a:latin typeface="Roboto"/>
                <a:ea typeface="Roboto"/>
                <a:cs typeface="Roboto"/>
                <a:sym typeface="Roboto"/>
              </a:rPr>
              <a:t>They were attracted by articles (campaigns) that gave them more information on the company, as 62.4% of first touch came through 2 campaigns, “Interview with Cool </a:t>
            </a:r>
            <a:r>
              <a:rPr lang="en-US" sz="1100" dirty="0" err="1">
                <a:latin typeface="Roboto"/>
                <a:ea typeface="Roboto"/>
                <a:cs typeface="Roboto"/>
                <a:sym typeface="Roboto"/>
              </a:rPr>
              <a:t>TShirts</a:t>
            </a:r>
            <a:r>
              <a:rPr lang="en-US" sz="1100" dirty="0">
                <a:latin typeface="Roboto"/>
                <a:ea typeface="Roboto"/>
                <a:cs typeface="Roboto"/>
                <a:sym typeface="Roboto"/>
              </a:rPr>
              <a:t> Founder” and “Getting to Know Cool </a:t>
            </a:r>
            <a:r>
              <a:rPr lang="en-US" sz="1100" dirty="0" err="1">
                <a:latin typeface="Roboto"/>
                <a:ea typeface="Roboto"/>
                <a:cs typeface="Roboto"/>
                <a:sym typeface="Roboto"/>
              </a:rPr>
              <a:t>TShirts</a:t>
            </a:r>
            <a:r>
              <a:rPr lang="en-US" sz="1100" dirty="0">
                <a:latin typeface="Roboto"/>
                <a:ea typeface="Roboto"/>
                <a:cs typeface="Roboto"/>
                <a:sym typeface="Roboto"/>
              </a:rPr>
              <a:t>”.</a:t>
            </a:r>
          </a:p>
          <a:p>
            <a:pPr marL="171450" lvl="1" indent="-171450">
              <a:lnSpc>
                <a:spcPct val="115000"/>
              </a:lnSpc>
              <a:buClr>
                <a:schemeClr val="dk1"/>
              </a:buClr>
              <a:buSzPts val="1100"/>
              <a:buFont typeface="Arial" panose="020B0604020202020204" pitchFamily="34" charset="0"/>
              <a:buChar char="•"/>
            </a:pPr>
            <a:r>
              <a:rPr lang="en-US" sz="1100" dirty="0">
                <a:latin typeface="Roboto"/>
                <a:ea typeface="Roboto"/>
                <a:cs typeface="Roboto"/>
                <a:sym typeface="Roboto"/>
              </a:rPr>
              <a:t>57.4% of last touches came through retargeting campaigns and newsletters.</a:t>
            </a:r>
          </a:p>
          <a:p>
            <a:pPr marL="171450" lvl="1" indent="-171450">
              <a:lnSpc>
                <a:spcPct val="115000"/>
              </a:lnSpc>
              <a:buClr>
                <a:schemeClr val="dk1"/>
              </a:buClr>
              <a:buSzPts val="1100"/>
              <a:buFont typeface="Arial" panose="020B0604020202020204" pitchFamily="34" charset="0"/>
              <a:buChar char="•"/>
            </a:pPr>
            <a:r>
              <a:rPr lang="en-US" sz="1100" dirty="0">
                <a:latin typeface="Roboto"/>
                <a:ea typeface="Roboto"/>
                <a:cs typeface="Roboto"/>
                <a:sym typeface="Roboto"/>
              </a:rPr>
              <a:t>78.1% of the 361 sales came through the retargeting ads.</a:t>
            </a:r>
          </a:p>
          <a:p>
            <a:pPr marL="171450" lvl="1" indent="-171450">
              <a:lnSpc>
                <a:spcPct val="115000"/>
              </a:lnSpc>
              <a:buClr>
                <a:schemeClr val="dk1"/>
              </a:buClr>
              <a:buSzPts val="1100"/>
              <a:buFont typeface="Arial" panose="020B0604020202020204" pitchFamily="34" charset="0"/>
              <a:buChar char="•"/>
            </a:pPr>
            <a:r>
              <a:rPr lang="en-US" sz="1100" dirty="0">
                <a:latin typeface="Roboto"/>
                <a:ea typeface="Roboto"/>
                <a:cs typeface="Roboto"/>
                <a:sym typeface="Roboto"/>
              </a:rPr>
              <a:t>Roughly 18% of all </a:t>
            </a:r>
            <a:r>
              <a:rPr lang="en-US" sz="1100" dirty="0" err="1">
                <a:latin typeface="Roboto"/>
                <a:ea typeface="Roboto"/>
                <a:cs typeface="Roboto"/>
                <a:sym typeface="Roboto"/>
              </a:rPr>
              <a:t>vistors</a:t>
            </a:r>
            <a:r>
              <a:rPr lang="en-US" sz="1100" dirty="0">
                <a:latin typeface="Roboto"/>
                <a:ea typeface="Roboto"/>
                <a:cs typeface="Roboto"/>
                <a:sym typeface="Roboto"/>
              </a:rPr>
              <a:t> made a purchase.</a:t>
            </a:r>
          </a:p>
          <a:p>
            <a:pPr marL="171450" lvl="1" indent="-171450">
              <a:lnSpc>
                <a:spcPct val="115000"/>
              </a:lnSpc>
              <a:buClr>
                <a:schemeClr val="dk1"/>
              </a:buClr>
              <a:buSzPts val="1100"/>
              <a:buFont typeface="Arial" panose="020B0604020202020204" pitchFamily="34" charset="0"/>
              <a:buChar char="•"/>
            </a:pPr>
            <a:r>
              <a:rPr lang="en-US" sz="1100" dirty="0">
                <a:latin typeface="Roboto"/>
                <a:ea typeface="Roboto"/>
                <a:cs typeface="Roboto"/>
                <a:sym typeface="Roboto"/>
              </a:rPr>
              <a:t>Based on the data provided, the average user’s journey is below.</a:t>
            </a:r>
          </a:p>
          <a:p>
            <a:pPr marL="171450" lvl="1" indent="-171450">
              <a:lnSpc>
                <a:spcPct val="115000"/>
              </a:lnSpc>
              <a:buClr>
                <a:schemeClr val="dk1"/>
              </a:buClr>
              <a:buSzPts val="1100"/>
              <a:buFont typeface="Arial" panose="020B0604020202020204" pitchFamily="34" charset="0"/>
              <a:buChar char="•"/>
            </a:pPr>
            <a:endParaRPr lang="en-US" sz="1100" dirty="0">
              <a:latin typeface="Roboto"/>
              <a:ea typeface="Roboto"/>
              <a:cs typeface="Roboto"/>
              <a:sym typeface="Roboto"/>
            </a:endParaRPr>
          </a:p>
          <a:p>
            <a:pPr marL="171450" lvl="1" indent="-171450">
              <a:lnSpc>
                <a:spcPct val="115000"/>
              </a:lnSpc>
              <a:buClr>
                <a:schemeClr val="dk1"/>
              </a:buClr>
              <a:buSzPts val="1100"/>
              <a:buFont typeface="Arial" panose="020B0604020202020204" pitchFamily="34" charset="0"/>
              <a:buChar char="•"/>
            </a:pPr>
            <a:endParaRPr lang="en-US" sz="1200" dirty="0">
              <a:latin typeface="Roboto"/>
              <a:ea typeface="Roboto"/>
              <a:cs typeface="Roboto"/>
              <a:sym typeface="Roboto"/>
            </a:endParaRPr>
          </a:p>
          <a:p>
            <a:pPr marL="171450" lvl="1" indent="-171450">
              <a:lnSpc>
                <a:spcPct val="115000"/>
              </a:lnSpc>
              <a:buClr>
                <a:schemeClr val="dk1"/>
              </a:buClr>
              <a:buSzPts val="1100"/>
              <a:buFont typeface="Arial" panose="020B0604020202020204" pitchFamily="34" charset="0"/>
              <a:buChar char="•"/>
            </a:pPr>
            <a:endParaRPr lang="en-US" sz="1200" dirty="0">
              <a:latin typeface="Roboto"/>
              <a:ea typeface="Roboto"/>
              <a:cs typeface="Roboto"/>
              <a:sym typeface="Roboto"/>
            </a:endParaRPr>
          </a:p>
          <a:p>
            <a:pPr marL="171450" lvl="1" indent="-171450">
              <a:lnSpc>
                <a:spcPct val="115000"/>
              </a:lnSpc>
              <a:buClr>
                <a:schemeClr val="dk1"/>
              </a:buClr>
              <a:buSzPts val="1100"/>
              <a:buFont typeface="Arial" panose="020B0604020202020204" pitchFamily="34" charset="0"/>
              <a:buChar char="•"/>
            </a:pPr>
            <a:endParaRPr lang="en-US" sz="1200" dirty="0"/>
          </a:p>
          <a:p>
            <a:pPr marL="171450" lvl="1" indent="-171450">
              <a:lnSpc>
                <a:spcPct val="115000"/>
              </a:lnSpc>
              <a:buClr>
                <a:schemeClr val="dk1"/>
              </a:buClr>
              <a:buSzPts val="1100"/>
              <a:buFont typeface="Arial" panose="020B0604020202020204" pitchFamily="34" charset="0"/>
              <a:buChar char="•"/>
            </a:pPr>
            <a:endParaRPr lang="en-US" sz="1200" b="1" dirty="0">
              <a:latin typeface="Roboto"/>
              <a:ea typeface="Roboto"/>
              <a:cs typeface="Roboto"/>
              <a:sym typeface="Roboto"/>
            </a:endParaRPr>
          </a:p>
          <a:p>
            <a:pPr marL="228600" lvl="0" indent="-228600" rtl="0">
              <a:lnSpc>
                <a:spcPct val="115000"/>
              </a:lnSpc>
              <a:spcBef>
                <a:spcPts val="0"/>
              </a:spcBef>
              <a:spcAft>
                <a:spcPts val="0"/>
              </a:spcAft>
              <a:buClr>
                <a:schemeClr val="dk1"/>
              </a:buClr>
              <a:buSzPts val="1100"/>
              <a:buFont typeface="Arial" panose="020B0604020202020204" pitchFamily="34" charset="0"/>
              <a:buChar char="•"/>
            </a:pPr>
            <a:endParaRPr lang="en-US" sz="1200" dirty="0">
              <a:latin typeface="Roboto"/>
              <a:ea typeface="Roboto"/>
              <a:cs typeface="Roboto"/>
              <a:sym typeface="Roboto"/>
            </a:endParaRPr>
          </a:p>
          <a:p>
            <a:pPr marL="171450" indent="-171450">
              <a:lnSpc>
                <a:spcPct val="115000"/>
              </a:lnSpc>
              <a:buClr>
                <a:schemeClr val="dk1"/>
              </a:buClr>
              <a:buSzPts val="1100"/>
              <a:buFont typeface="Arial" panose="020B0604020202020204" pitchFamily="34" charset="0"/>
              <a:buChar char="•"/>
            </a:pPr>
            <a:endParaRPr lang="en-US" sz="1200" dirty="0"/>
          </a:p>
          <a:p>
            <a:pPr marL="171450" lvl="0" indent="-171450" rtl="0">
              <a:lnSpc>
                <a:spcPct val="115000"/>
              </a:lnSpc>
              <a:spcBef>
                <a:spcPts val="0"/>
              </a:spcBef>
              <a:spcAft>
                <a:spcPts val="0"/>
              </a:spcAft>
              <a:buClr>
                <a:schemeClr val="dk1"/>
              </a:buClr>
              <a:buSzPts val="1100"/>
              <a:buFont typeface="Arial" panose="020B0604020202020204" pitchFamily="34" charset="0"/>
              <a:buChar char="•"/>
            </a:pPr>
            <a:endParaRPr lang="en-US" sz="1200" dirty="0">
              <a:latin typeface="Roboto"/>
              <a:ea typeface="Roboto"/>
              <a:cs typeface="Roboto"/>
              <a:sym typeface="Roboto"/>
            </a:endParaRPr>
          </a:p>
          <a:p>
            <a:pPr lvl="0" rtl="0">
              <a:lnSpc>
                <a:spcPct val="115000"/>
              </a:lnSpc>
              <a:spcBef>
                <a:spcPts val="0"/>
              </a:spcBef>
              <a:spcAft>
                <a:spcPts val="0"/>
              </a:spcAft>
              <a:buClr>
                <a:schemeClr val="dk1"/>
              </a:buClr>
              <a:buSzPts val="1100"/>
            </a:pPr>
            <a:endParaRPr lang="en-US" sz="1200" dirty="0">
              <a:latin typeface="Roboto"/>
              <a:ea typeface="Roboto"/>
              <a:cs typeface="Roboto"/>
              <a:sym typeface="Roboto"/>
            </a:endParaRPr>
          </a:p>
          <a:p>
            <a:pPr>
              <a:lnSpc>
                <a:spcPct val="115000"/>
              </a:lnSpc>
              <a:buClr>
                <a:schemeClr val="dk1"/>
              </a:buClr>
              <a:buSzPts val="1100"/>
            </a:pPr>
            <a:endParaRPr lang="en-US" sz="1200" dirty="0"/>
          </a:p>
          <a:p>
            <a:pPr lvl="0" rtl="0">
              <a:lnSpc>
                <a:spcPct val="115000"/>
              </a:lnSpc>
              <a:spcBef>
                <a:spcPts val="0"/>
              </a:spcBef>
              <a:spcAft>
                <a:spcPts val="0"/>
              </a:spcAft>
              <a:buClr>
                <a:schemeClr val="dk1"/>
              </a:buClr>
              <a:buSzPts val="1100"/>
            </a:pPr>
            <a:endParaRPr lang="en-US" sz="1200" b="1" dirty="0">
              <a:latin typeface="Roboto"/>
              <a:ea typeface="Roboto"/>
              <a:cs typeface="Roboto"/>
              <a:sym typeface="Roboto"/>
            </a:endParaRPr>
          </a:p>
          <a:p>
            <a:pPr marL="171450" lvl="0" indent="-171450" rtl="0">
              <a:lnSpc>
                <a:spcPct val="115000"/>
              </a:lnSpc>
              <a:spcBef>
                <a:spcPts val="0"/>
              </a:spcBef>
              <a:spcAft>
                <a:spcPts val="0"/>
              </a:spcAft>
              <a:buClr>
                <a:schemeClr val="dk1"/>
              </a:buClr>
              <a:buSzPts val="1100"/>
              <a:buFont typeface="Arial" panose="020B0604020202020204" pitchFamily="34" charset="0"/>
              <a:buChar char="•"/>
            </a:pPr>
            <a:endParaRPr sz="1200" b="1" dirty="0">
              <a:latin typeface="Roboto"/>
              <a:ea typeface="Roboto"/>
              <a:cs typeface="Roboto"/>
              <a:sym typeface="Roboto"/>
            </a:endParaRPr>
          </a:p>
        </p:txBody>
      </p:sp>
      <p:graphicFrame>
        <p:nvGraphicFramePr>
          <p:cNvPr id="5" name="Diagram 4">
            <a:extLst>
              <a:ext uri="{FF2B5EF4-FFF2-40B4-BE49-F238E27FC236}">
                <a16:creationId xmlns:a16="http://schemas.microsoft.com/office/drawing/2014/main" id="{96DB705A-0F50-49AC-90FD-43A632984144}"/>
              </a:ext>
            </a:extLst>
          </p:cNvPr>
          <p:cNvGraphicFramePr/>
          <p:nvPr>
            <p:extLst>
              <p:ext uri="{D42A27DB-BD31-4B8C-83A1-F6EECF244321}">
                <p14:modId xmlns:p14="http://schemas.microsoft.com/office/powerpoint/2010/main" val="3091738469"/>
              </p:ext>
            </p:extLst>
          </p:nvPr>
        </p:nvGraphicFramePr>
        <p:xfrm>
          <a:off x="240066" y="2445325"/>
          <a:ext cx="8430546" cy="251460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TextBox 8">
            <a:extLst>
              <a:ext uri="{FF2B5EF4-FFF2-40B4-BE49-F238E27FC236}">
                <a16:creationId xmlns:a16="http://schemas.microsoft.com/office/drawing/2014/main" id="{EB635195-9D82-4D70-A8FA-086A75C38D64}"/>
              </a:ext>
            </a:extLst>
          </p:cNvPr>
          <p:cNvSpPr txBox="1"/>
          <p:nvPr/>
        </p:nvSpPr>
        <p:spPr>
          <a:xfrm>
            <a:off x="374073" y="3933109"/>
            <a:ext cx="6033654" cy="430887"/>
          </a:xfrm>
          <a:prstGeom prst="rect">
            <a:avLst/>
          </a:prstGeom>
          <a:solidFill>
            <a:schemeClr val="bg1">
              <a:lumMod val="75000"/>
            </a:schemeClr>
          </a:solidFill>
        </p:spPr>
        <p:txBody>
          <a:bodyPr wrap="square" rtlCol="0">
            <a:spAutoFit/>
          </a:bodyPr>
          <a:lstStyle/>
          <a:p>
            <a:r>
              <a:rPr lang="en-US" b="1" dirty="0">
                <a:latin typeface="Roboto" panose="020B0604020202020204" charset="0"/>
                <a:ea typeface="Roboto" panose="020B0604020202020204" charset="0"/>
              </a:rPr>
              <a:t>In 2017, Cotton </a:t>
            </a:r>
            <a:r>
              <a:rPr lang="en-US" b="1" dirty="0" err="1">
                <a:latin typeface="Roboto" panose="020B0604020202020204" charset="0"/>
                <a:ea typeface="Roboto" panose="020B0604020202020204" charset="0"/>
              </a:rPr>
              <a:t>Tshirts</a:t>
            </a:r>
            <a:r>
              <a:rPr lang="en-US" b="1" dirty="0">
                <a:latin typeface="Roboto" panose="020B0604020202020204" charset="0"/>
                <a:ea typeface="Roboto" panose="020B0604020202020204" charset="0"/>
              </a:rPr>
              <a:t> accounted for $27.8 billion in international sales. </a:t>
            </a:r>
            <a:r>
              <a:rPr lang="en-US" sz="800" dirty="0"/>
              <a:t>(Field Listings Exports-Commodities, WFB(CIA)</a:t>
            </a:r>
          </a:p>
        </p:txBody>
      </p:sp>
    </p:spTree>
    <p:extLst>
      <p:ext uri="{BB962C8B-B14F-4D97-AF65-F5344CB8AC3E}">
        <p14:creationId xmlns:p14="http://schemas.microsoft.com/office/powerpoint/2010/main" val="4082348092"/>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281</TotalTime>
  <Words>1288</Words>
  <Application>Microsoft Office PowerPoint</Application>
  <PresentationFormat>On-screen Show (16:9)</PresentationFormat>
  <Paragraphs>245</Paragraphs>
  <Slides>10</Slides>
  <Notes>10</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10</vt:i4>
      </vt:variant>
    </vt:vector>
  </HeadingPairs>
  <TitlesOfParts>
    <vt:vector size="19" baseType="lpstr">
      <vt:lpstr>Arial</vt:lpstr>
      <vt:lpstr>Calibri</vt:lpstr>
      <vt:lpstr>Dosis</vt:lpstr>
      <vt:lpstr>Roboto Black</vt:lpstr>
      <vt:lpstr>Roboto</vt:lpstr>
      <vt:lpstr>Roboto Thin</vt:lpstr>
      <vt:lpstr>Simple Light</vt:lpstr>
      <vt:lpstr>Simple Light</vt:lpstr>
      <vt:lpstr>Simple Light</vt:lpstr>
      <vt:lpstr>PowerPoint Presentation</vt:lpstr>
      <vt:lpstr>Table of Contents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SQL Capstone Templates</dc:title>
  <dc:creator>Nicole Scott</dc:creator>
  <cp:lastModifiedBy>Nicole Scott</cp:lastModifiedBy>
  <cp:revision>27</cp:revision>
  <dcterms:modified xsi:type="dcterms:W3CDTF">2018-07-06T22:33:09Z</dcterms:modified>
</cp:coreProperties>
</file>